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6858000" cx="12192000"/>
  <p:notesSz cx="6858000" cy="9144000"/>
  <p:embeddedFontLst>
    <p:embeddedFont>
      <p:font typeface="Century Gothic"/>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CenturyGothic-bold.fntdata"/><Relationship Id="rId12" Type="http://schemas.openxmlformats.org/officeDocument/2006/relationships/slide" Target="slides/slide7.xml"/><Relationship Id="rId56" Type="http://schemas.openxmlformats.org/officeDocument/2006/relationships/font" Target="fonts/CenturyGothic-regular.fntdata"/><Relationship Id="rId15" Type="http://schemas.openxmlformats.org/officeDocument/2006/relationships/slide" Target="slides/slide10.xml"/><Relationship Id="rId59" Type="http://schemas.openxmlformats.org/officeDocument/2006/relationships/font" Target="fonts/CenturyGothic-boldItalic.fntdata"/><Relationship Id="rId14" Type="http://schemas.openxmlformats.org/officeDocument/2006/relationships/slide" Target="slides/slide9.xml"/><Relationship Id="rId58" Type="http://schemas.openxmlformats.org/officeDocument/2006/relationships/font" Target="fonts/CenturyGothic-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1" Type="http://schemas.openxmlformats.org/officeDocument/2006/relationships/hyperlink" Target="https://es.wikipedia.org/wiki/Microsoft_Visual_Studio" TargetMode="External"/><Relationship Id="rId10" Type="http://schemas.openxmlformats.org/officeDocument/2006/relationships/hyperlink" Target="https://es.wikipedia.org/wiki/Microsoft" TargetMode="External"/><Relationship Id="rId13" Type="http://schemas.openxmlformats.org/officeDocument/2006/relationships/hyperlink" Target="https://es.wikipedia.org/wiki/Gtk" TargetMode="External"/><Relationship Id="rId12" Type="http://schemas.openxmlformats.org/officeDocument/2006/relationships/hyperlink" Target="https://es.wikipedia.org/wiki/Proyecto_Mono" TargetMode="External"/><Relationship Id="rId1" Type="http://schemas.openxmlformats.org/officeDocument/2006/relationships/notesMaster" Target="../notesMasters/notesMaster1.xml"/><Relationship Id="rId2" Type="http://schemas.openxmlformats.org/officeDocument/2006/relationships/hyperlink" Target="https://es.wikipedia.org/wiki/Entorno_de_desarrollo_integrado" TargetMode="External"/><Relationship Id="rId3" Type="http://schemas.openxmlformats.org/officeDocument/2006/relationships/hyperlink" Target="https://es.wikipedia.org/wiki/Software_libre" TargetMode="External"/><Relationship Id="rId4" Type="http://schemas.openxmlformats.org/officeDocument/2006/relationships/hyperlink" Target="https://es.wikipedia.org/wiki/C_Sharp" TargetMode="External"/><Relationship Id="rId9" Type="http://schemas.openxmlformats.org/officeDocument/2006/relationships/hyperlink" Target="https://es.wikipedia.org/wiki/Boo_(programaci%C3%B3n)" TargetMode="External"/><Relationship Id="rId15" Type="http://schemas.openxmlformats.org/officeDocument/2006/relationships/hyperlink" Target="https://es.wikipedia.org/wiki/Sistema_operativo" TargetMode="External"/><Relationship Id="rId14" Type="http://schemas.openxmlformats.org/officeDocument/2006/relationships/hyperlink" Target="https://es.wikipedia.org/wiki/MonoDevelop" TargetMode="External"/><Relationship Id="rId17" Type="http://schemas.openxmlformats.org/officeDocument/2006/relationships/hyperlink" Target="https://es.wikipedia.org/wiki/Python" TargetMode="External"/><Relationship Id="rId16" Type="http://schemas.openxmlformats.org/officeDocument/2006/relationships/hyperlink" Target="https://es.wikipedia.org/wiki/Analizador_sint%C3%A1ctico" TargetMode="External"/><Relationship Id="rId5" Type="http://schemas.openxmlformats.org/officeDocument/2006/relationships/hyperlink" Target="https://es.wikipedia.org/wiki/Visual_Basic_.NET" TargetMode="External"/><Relationship Id="rId6" Type="http://schemas.openxmlformats.org/officeDocument/2006/relationships/hyperlink" Target="https://es.wikipedia.org/wiki/F_Sharp" TargetMode="External"/><Relationship Id="rId18" Type="http://schemas.openxmlformats.org/officeDocument/2006/relationships/hyperlink" Target="https://es.wikipedia.org/wiki/F_Sharp" TargetMode="External"/><Relationship Id="rId7" Type="http://schemas.openxmlformats.org/officeDocument/2006/relationships/hyperlink" Target="https://es.wikipedia.org/wiki/IronPython" TargetMode="External"/><Relationship Id="rId8" Type="http://schemas.openxmlformats.org/officeDocument/2006/relationships/hyperlink" Target="https://es.wikipedia.org/w/index.php?title=IronRuby&amp;action=edit&amp;redlink=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1960" TargetMode="External"/><Relationship Id="rId3" Type="http://schemas.openxmlformats.org/officeDocument/2006/relationships/hyperlink" Target="https://es.wikipedia.org/wiki/Software" TargetMode="External"/><Relationship Id="rId4" Type="http://schemas.openxmlformats.org/officeDocument/2006/relationships/hyperlink" Target="https://es.wikipedia.org/wiki/Dinamarca" TargetMode="External"/><Relationship Id="rId5" Type="http://schemas.openxmlformats.org/officeDocument/2006/relationships/hyperlink" Target="https://es.wikipedia.org/wiki/Microsof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Framework" TargetMode="External"/><Relationship Id="rId3" Type="http://schemas.openxmlformats.org/officeDocument/2006/relationships/hyperlink" Target="https://es.wikipedia.org/wiki/Microsoft" TargetMode="External"/><Relationship Id="rId4" Type="http://schemas.openxmlformats.org/officeDocument/2006/relationships/hyperlink" Target="https://es.wikipedia.org/wiki/Red_de_computadoras" TargetMode="External"/><Relationship Id="rId11" Type="http://schemas.openxmlformats.org/officeDocument/2006/relationships/hyperlink" Target="https://es.wikipedia.org/wiki/Framework" TargetMode="External"/><Relationship Id="rId10" Type="http://schemas.openxmlformats.org/officeDocument/2006/relationships/hyperlink" Target="https://es.wikipedia.org/wiki/Oracle_Corporation" TargetMode="External"/><Relationship Id="rId12" Type="http://schemas.openxmlformats.org/officeDocument/2006/relationships/hyperlink" Target="https://es.wikipedia.org/wiki/PHP" TargetMode="External"/><Relationship Id="rId9" Type="http://schemas.openxmlformats.org/officeDocument/2006/relationships/hyperlink" Target="https://es.wikipedia.org/wiki/Plataforma_Java" TargetMode="External"/><Relationship Id="rId5" Type="http://schemas.openxmlformats.org/officeDocument/2006/relationships/hyperlink" Target="https://es.wikipedia.org/wiki/Hardware" TargetMode="External"/><Relationship Id="rId6" Type="http://schemas.openxmlformats.org/officeDocument/2006/relationships/hyperlink" Target="https://es.wikipedia.org/wiki/Aplicaci%C3%B3n_inform%C3%A1tica" TargetMode="External"/><Relationship Id="rId7" Type="http://schemas.openxmlformats.org/officeDocument/2006/relationships/hyperlink" Target="https://es.wikipedia.org/wiki/Sistema_operativo" TargetMode="External"/><Relationship Id="rId8" Type="http://schemas.openxmlformats.org/officeDocument/2006/relationships/hyperlink" Target="https://es.wikipedia.org/wiki/World_Wide_Web"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Motor_de_juego" TargetMode="External"/><Relationship Id="rId3" Type="http://schemas.openxmlformats.org/officeDocument/2006/relationships/hyperlink" Target="https://es.wikipedia.org/wiki/Crytek" TargetMode="External"/><Relationship Id="rId4" Type="http://schemas.openxmlformats.org/officeDocument/2006/relationships/hyperlink" Target="https://es.wikipedia.org/wiki/Nvidia" TargetMode="External"/><Relationship Id="rId10" Type="http://schemas.openxmlformats.org/officeDocument/2006/relationships/hyperlink" Target="https://es.wikipedia.org/wiki/Linux" TargetMode="External"/><Relationship Id="rId9" Type="http://schemas.openxmlformats.org/officeDocument/2006/relationships/hyperlink" Target="https://es.wikipedia.org/wiki/OS_X" TargetMode="External"/><Relationship Id="rId5" Type="http://schemas.openxmlformats.org/officeDocument/2006/relationships/hyperlink" Target="https://es.wikipedia.org/wiki/Far_Cry" TargetMode="External"/><Relationship Id="rId6" Type="http://schemas.openxmlformats.org/officeDocument/2006/relationships/hyperlink" Target="https://es.wikipedia.org/wiki/Ubisoft" TargetMode="External"/><Relationship Id="rId7" Type="http://schemas.openxmlformats.org/officeDocument/2006/relationships/hyperlink" Target="https://es.wikipedia.org/wiki/Motor_de_videojuego" TargetMode="External"/><Relationship Id="rId8" Type="http://schemas.openxmlformats.org/officeDocument/2006/relationships/hyperlink" Target="https://es.wikipedia.org/wiki/Microsoft_Window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84" name="Google Shape;18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CO" sz="1200" u="none" cap="none" strike="noStrike">
                <a:solidFill>
                  <a:schemeClr val="dk1"/>
                </a:solidFill>
                <a:latin typeface="Calibri"/>
                <a:ea typeface="Calibri"/>
                <a:cs typeface="Calibri"/>
                <a:sym typeface="Calibri"/>
              </a:rPr>
              <a:t>SharpDevelop</a:t>
            </a:r>
            <a:r>
              <a:rPr b="0" i="0" lang="es-CO" sz="1200" u="none" cap="none" strike="noStrike">
                <a:solidFill>
                  <a:schemeClr val="dk1"/>
                </a:solidFill>
                <a:latin typeface="Calibri"/>
                <a:ea typeface="Calibri"/>
                <a:cs typeface="Calibri"/>
                <a:sym typeface="Calibri"/>
              </a:rPr>
              <a:t> es un </a:t>
            </a:r>
            <a:r>
              <a:rPr b="0" i="0" lang="es-CO" sz="1200" u="sng" cap="none" strike="noStrike">
                <a:solidFill>
                  <a:schemeClr val="hlink"/>
                </a:solidFill>
                <a:latin typeface="Calibri"/>
                <a:ea typeface="Calibri"/>
                <a:cs typeface="Calibri"/>
                <a:sym typeface="Calibri"/>
                <a:hlinkClick r:id="rId2"/>
              </a:rPr>
              <a:t>entorno de desarrollo integrado</a:t>
            </a:r>
            <a:r>
              <a:rPr b="0" i="0" lang="es-CO" sz="1200" u="none" cap="none" strike="noStrike">
                <a:solidFill>
                  <a:schemeClr val="dk1"/>
                </a:solidFill>
                <a:latin typeface="Calibri"/>
                <a:ea typeface="Calibri"/>
                <a:cs typeface="Calibri"/>
                <a:sym typeface="Calibri"/>
              </a:rPr>
              <a:t> </a:t>
            </a:r>
            <a:r>
              <a:rPr b="0" i="0" lang="es-CO" sz="1200" u="sng" cap="none" strike="noStrike">
                <a:solidFill>
                  <a:schemeClr val="hlink"/>
                </a:solidFill>
                <a:latin typeface="Calibri"/>
                <a:ea typeface="Calibri"/>
                <a:cs typeface="Calibri"/>
                <a:sym typeface="Calibri"/>
                <a:hlinkClick r:id="rId3"/>
              </a:rPr>
              <a:t>libre</a:t>
            </a:r>
            <a:r>
              <a:rPr b="0" i="0" lang="es-CO" sz="1200" u="none" cap="none" strike="noStrike">
                <a:solidFill>
                  <a:schemeClr val="dk1"/>
                </a:solidFill>
                <a:latin typeface="Calibri"/>
                <a:ea typeface="Calibri"/>
                <a:cs typeface="Calibri"/>
                <a:sym typeface="Calibri"/>
              </a:rPr>
              <a:t> para los lenguajes de programación </a:t>
            </a:r>
            <a:r>
              <a:rPr b="0" i="0" lang="es-CO" sz="1200" u="sng" cap="none" strike="noStrike">
                <a:solidFill>
                  <a:schemeClr val="hlink"/>
                </a:solidFill>
                <a:latin typeface="Calibri"/>
                <a:ea typeface="Calibri"/>
                <a:cs typeface="Calibri"/>
                <a:sym typeface="Calibri"/>
                <a:hlinkClick r:id="rId4"/>
              </a:rPr>
              <a:t>C#</a:t>
            </a:r>
            <a:r>
              <a:rPr b="0" i="0" lang="es-CO" sz="1200" u="none" cap="none" strike="noStrike">
                <a:solidFill>
                  <a:schemeClr val="dk1"/>
                </a:solidFill>
                <a:latin typeface="Calibri"/>
                <a:ea typeface="Calibri"/>
                <a:cs typeface="Calibri"/>
                <a:sym typeface="Calibri"/>
              </a:rPr>
              <a:t>, </a:t>
            </a:r>
            <a:r>
              <a:rPr b="0" i="0" lang="es-CO" sz="1200" u="sng" cap="none" strike="noStrike">
                <a:solidFill>
                  <a:schemeClr val="hlink"/>
                </a:solidFill>
                <a:latin typeface="Calibri"/>
                <a:ea typeface="Calibri"/>
                <a:cs typeface="Calibri"/>
                <a:sym typeface="Calibri"/>
                <a:hlinkClick r:id="rId5"/>
              </a:rPr>
              <a:t>Visual Basic .NET</a:t>
            </a:r>
            <a:r>
              <a:rPr b="0" i="0" lang="es-CO" sz="1200" u="none" cap="none" strike="noStrike">
                <a:solidFill>
                  <a:schemeClr val="dk1"/>
                </a:solidFill>
                <a:latin typeface="Calibri"/>
                <a:ea typeface="Calibri"/>
                <a:cs typeface="Calibri"/>
                <a:sym typeface="Calibri"/>
              </a:rPr>
              <a:t>, </a:t>
            </a:r>
            <a:r>
              <a:rPr b="0" i="0" lang="es-CO" sz="1200" u="sng" cap="none" strike="noStrike">
                <a:solidFill>
                  <a:schemeClr val="hlink"/>
                </a:solidFill>
                <a:latin typeface="Calibri"/>
                <a:ea typeface="Calibri"/>
                <a:cs typeface="Calibri"/>
                <a:sym typeface="Calibri"/>
                <a:hlinkClick r:id="rId6"/>
              </a:rPr>
              <a:t>F#</a:t>
            </a:r>
            <a:r>
              <a:rPr b="0" i="0" lang="es-CO" sz="1200" u="none" cap="none" strike="noStrike">
                <a:solidFill>
                  <a:schemeClr val="dk1"/>
                </a:solidFill>
                <a:latin typeface="Calibri"/>
                <a:ea typeface="Calibri"/>
                <a:cs typeface="Calibri"/>
                <a:sym typeface="Calibri"/>
              </a:rPr>
              <a:t>, </a:t>
            </a:r>
            <a:r>
              <a:rPr b="0" i="0" lang="es-CO" sz="1200" u="sng" cap="none" strike="noStrike">
                <a:solidFill>
                  <a:schemeClr val="hlink"/>
                </a:solidFill>
                <a:latin typeface="Calibri"/>
                <a:ea typeface="Calibri"/>
                <a:cs typeface="Calibri"/>
                <a:sym typeface="Calibri"/>
                <a:hlinkClick r:id="rId7"/>
              </a:rPr>
              <a:t>IronPython</a:t>
            </a:r>
            <a:r>
              <a:rPr b="0" i="0" lang="es-CO" sz="1200" u="none" cap="none" strike="noStrike">
                <a:solidFill>
                  <a:schemeClr val="dk1"/>
                </a:solidFill>
                <a:latin typeface="Calibri"/>
                <a:ea typeface="Calibri"/>
                <a:cs typeface="Calibri"/>
                <a:sym typeface="Calibri"/>
              </a:rPr>
              <a:t>, </a:t>
            </a:r>
            <a:r>
              <a:rPr b="0" i="0" lang="es-CO" sz="1200" u="sng" cap="none" strike="noStrike">
                <a:solidFill>
                  <a:schemeClr val="hlink"/>
                </a:solidFill>
                <a:latin typeface="Calibri"/>
                <a:ea typeface="Calibri"/>
                <a:cs typeface="Calibri"/>
                <a:sym typeface="Calibri"/>
                <a:hlinkClick r:id="rId8"/>
              </a:rPr>
              <a:t>IronRuby</a:t>
            </a:r>
            <a:r>
              <a:rPr b="0" i="0" lang="es-CO" sz="1200" u="none" cap="none" strike="noStrike">
                <a:solidFill>
                  <a:schemeClr val="dk1"/>
                </a:solidFill>
                <a:latin typeface="Calibri"/>
                <a:ea typeface="Calibri"/>
                <a:cs typeface="Calibri"/>
                <a:sym typeface="Calibri"/>
              </a:rPr>
              <a:t>, y </a:t>
            </a:r>
            <a:r>
              <a:rPr b="0" i="0" lang="es-CO" sz="1200" u="sng" cap="none" strike="noStrike">
                <a:solidFill>
                  <a:schemeClr val="hlink"/>
                </a:solidFill>
                <a:latin typeface="Calibri"/>
                <a:ea typeface="Calibri"/>
                <a:cs typeface="Calibri"/>
                <a:sym typeface="Calibri"/>
                <a:hlinkClick r:id="rId9"/>
              </a:rPr>
              <a:t>Boo</a:t>
            </a:r>
            <a:r>
              <a:rPr b="0" i="0" lang="es-CO" sz="12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None/>
            </a:pPr>
            <a:r>
              <a:rPr b="0" i="0" lang="es-CO" sz="1200" u="none" cap="none" strike="noStrike">
                <a:solidFill>
                  <a:schemeClr val="dk1"/>
                </a:solidFill>
                <a:latin typeface="Calibri"/>
                <a:ea typeface="Calibri"/>
                <a:cs typeface="Calibri"/>
                <a:sym typeface="Calibri"/>
              </a:rPr>
              <a:t>Es usado típicamente por aquellos programadores de los citados lenguajes, que no desean o no pueden usar el entorno de desarrollo de </a:t>
            </a:r>
            <a:r>
              <a:rPr b="0" i="0" lang="es-CO" sz="1200" u="sng" cap="none" strike="noStrike">
                <a:solidFill>
                  <a:schemeClr val="hlink"/>
                </a:solidFill>
                <a:latin typeface="Calibri"/>
                <a:ea typeface="Calibri"/>
                <a:cs typeface="Calibri"/>
                <a:sym typeface="Calibri"/>
                <a:hlinkClick r:id="rId10"/>
              </a:rPr>
              <a:t>Microsoft</a:t>
            </a:r>
            <a:r>
              <a:rPr b="0" i="0" lang="es-CO" sz="1200" u="none" cap="none" strike="noStrike">
                <a:solidFill>
                  <a:schemeClr val="dk1"/>
                </a:solidFill>
                <a:latin typeface="Calibri"/>
                <a:ea typeface="Calibri"/>
                <a:cs typeface="Calibri"/>
                <a:sym typeface="Calibri"/>
              </a:rPr>
              <a:t>, </a:t>
            </a:r>
            <a:r>
              <a:rPr b="0" i="0" lang="es-CO" sz="1200" u="sng" cap="none" strike="noStrike">
                <a:solidFill>
                  <a:schemeClr val="hlink"/>
                </a:solidFill>
                <a:latin typeface="Calibri"/>
                <a:ea typeface="Calibri"/>
                <a:cs typeface="Calibri"/>
                <a:sym typeface="Calibri"/>
                <a:hlinkClick r:id="rId11"/>
              </a:rPr>
              <a:t>Microsoft Visual Studio</a:t>
            </a:r>
            <a:r>
              <a:rPr b="0" i="0" lang="es-CO" sz="1200" u="none" cap="none" strike="noStrike">
                <a:solidFill>
                  <a:schemeClr val="dk1"/>
                </a:solidFill>
                <a:latin typeface="Calibri"/>
                <a:ea typeface="Calibri"/>
                <a:cs typeface="Calibri"/>
                <a:sym typeface="Calibri"/>
              </a:rPr>
              <a:t>. Hay disponible un port para </a:t>
            </a:r>
            <a:r>
              <a:rPr b="0" i="0" lang="es-CO" sz="1200" u="sng" cap="none" strike="noStrike">
                <a:solidFill>
                  <a:schemeClr val="hlink"/>
                </a:solidFill>
                <a:latin typeface="Calibri"/>
                <a:ea typeface="Calibri"/>
                <a:cs typeface="Calibri"/>
                <a:sym typeface="Calibri"/>
                <a:hlinkClick r:id="rId12"/>
              </a:rPr>
              <a:t>Mono</a:t>
            </a:r>
            <a:r>
              <a:rPr b="0" i="0" lang="es-CO" sz="1200" u="none" cap="none" strike="noStrike">
                <a:solidFill>
                  <a:schemeClr val="dk1"/>
                </a:solidFill>
                <a:latin typeface="Calibri"/>
                <a:ea typeface="Calibri"/>
                <a:cs typeface="Calibri"/>
                <a:sym typeface="Calibri"/>
              </a:rPr>
              <a:t>/</a:t>
            </a:r>
            <a:r>
              <a:rPr b="0" i="0" lang="es-CO" sz="1200" u="sng" cap="none" strike="noStrike">
                <a:solidFill>
                  <a:schemeClr val="hlink"/>
                </a:solidFill>
                <a:latin typeface="Calibri"/>
                <a:ea typeface="Calibri"/>
                <a:cs typeface="Calibri"/>
                <a:sym typeface="Calibri"/>
                <a:hlinkClick r:id="rId13"/>
              </a:rPr>
              <a:t>Gtk#</a:t>
            </a:r>
            <a:r>
              <a:rPr b="0" i="0" lang="es-CO" sz="1200" u="none" cap="none" strike="noStrike">
                <a:solidFill>
                  <a:schemeClr val="dk1"/>
                </a:solidFill>
                <a:latin typeface="Calibri"/>
                <a:ea typeface="Calibri"/>
                <a:cs typeface="Calibri"/>
                <a:sym typeface="Calibri"/>
              </a:rPr>
              <a:t>, llamado </a:t>
            </a:r>
            <a:r>
              <a:rPr b="0" i="0" lang="es-CO" sz="1200" u="sng" cap="none" strike="noStrike">
                <a:solidFill>
                  <a:schemeClr val="hlink"/>
                </a:solidFill>
                <a:latin typeface="Calibri"/>
                <a:ea typeface="Calibri"/>
                <a:cs typeface="Calibri"/>
                <a:sym typeface="Calibri"/>
                <a:hlinkClick r:id="rId14"/>
              </a:rPr>
              <a:t>MonoDevelop</a:t>
            </a:r>
            <a:r>
              <a:rPr b="0" i="0" lang="es-CO" sz="1200" u="none" cap="none" strike="noStrike">
                <a:solidFill>
                  <a:schemeClr val="dk1"/>
                </a:solidFill>
                <a:latin typeface="Calibri"/>
                <a:ea typeface="Calibri"/>
                <a:cs typeface="Calibri"/>
                <a:sym typeface="Calibri"/>
              </a:rPr>
              <a:t>, el cual funciona en otros </a:t>
            </a:r>
            <a:r>
              <a:rPr b="0" i="0" lang="es-CO" sz="1200" u="sng" cap="none" strike="noStrike">
                <a:solidFill>
                  <a:schemeClr val="hlink"/>
                </a:solidFill>
                <a:latin typeface="Calibri"/>
                <a:ea typeface="Calibri"/>
                <a:cs typeface="Calibri"/>
                <a:sym typeface="Calibri"/>
                <a:hlinkClick r:id="rId15"/>
              </a:rPr>
              <a:t>sistemas operativos</a:t>
            </a:r>
            <a:r>
              <a:rPr b="0" i="0" lang="es-CO" sz="12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None/>
            </a:pPr>
            <a:r>
              <a:rPr b="0" i="0" lang="es-CO" sz="1200" u="none" cap="none" strike="noStrike">
                <a:solidFill>
                  <a:schemeClr val="dk1"/>
                </a:solidFill>
                <a:latin typeface="Calibri"/>
                <a:ea typeface="Calibri"/>
                <a:cs typeface="Calibri"/>
                <a:sym typeface="Calibri"/>
              </a:rPr>
              <a:t>Para el completado automático de código, la aplicación incorpora sus propios </a:t>
            </a:r>
            <a:r>
              <a:rPr b="0" i="0" lang="es-CO" sz="1200" u="sng" cap="none" strike="noStrike">
                <a:solidFill>
                  <a:schemeClr val="hlink"/>
                </a:solidFill>
                <a:latin typeface="Calibri"/>
                <a:ea typeface="Calibri"/>
                <a:cs typeface="Calibri"/>
                <a:sym typeface="Calibri"/>
                <a:hlinkClick r:id="rId16"/>
              </a:rPr>
              <a:t>analizadores sintácticos</a:t>
            </a:r>
            <a:r>
              <a:rPr b="0" i="0" lang="es-CO" sz="1200" u="none" cap="none" strike="noStrike">
                <a:solidFill>
                  <a:schemeClr val="dk1"/>
                </a:solidFill>
                <a:latin typeface="Calibri"/>
                <a:ea typeface="Calibri"/>
                <a:cs typeface="Calibri"/>
                <a:sym typeface="Calibri"/>
              </a:rPr>
              <a:t>. La versión 1.1 de la aplicación puede importar proyectos de Visual Studio .NET. La versión 2.0 ya es capaz de editarlos directamente. La versión 3.0 integra soporte para los lenguajes de programación </a:t>
            </a:r>
            <a:r>
              <a:rPr b="0" i="0" lang="es-CO" sz="1200" u="sng" cap="none" strike="noStrike">
                <a:solidFill>
                  <a:schemeClr val="hlink"/>
                </a:solidFill>
                <a:latin typeface="Calibri"/>
                <a:ea typeface="Calibri"/>
                <a:cs typeface="Calibri"/>
                <a:sym typeface="Calibri"/>
                <a:hlinkClick r:id="rId17"/>
              </a:rPr>
              <a:t>Python</a:t>
            </a:r>
            <a:r>
              <a:rPr b="0" i="0" lang="es-CO" sz="1200" u="none" cap="none" strike="noStrike">
                <a:solidFill>
                  <a:schemeClr val="dk1"/>
                </a:solidFill>
                <a:latin typeface="Calibri"/>
                <a:ea typeface="Calibri"/>
                <a:cs typeface="Calibri"/>
                <a:sym typeface="Calibri"/>
              </a:rPr>
              <a:t> y </a:t>
            </a:r>
            <a:r>
              <a:rPr b="0" i="0" lang="es-CO" sz="1200" u="sng" cap="none" strike="noStrike">
                <a:solidFill>
                  <a:schemeClr val="hlink"/>
                </a:solidFill>
                <a:latin typeface="Calibri"/>
                <a:ea typeface="Calibri"/>
                <a:cs typeface="Calibri"/>
                <a:sym typeface="Calibri"/>
                <a:hlinkClick r:id="rId18"/>
              </a:rPr>
              <a:t>F#</a:t>
            </a:r>
            <a:r>
              <a:rPr b="0" i="0" lang="es-CO" sz="12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s-CO" sz="1200" u="none" cap="none" strike="noStrike">
                <a:solidFill>
                  <a:schemeClr val="dk1"/>
                </a:solidFill>
                <a:latin typeface="Calibri"/>
                <a:ea typeface="Calibri"/>
                <a:cs typeface="Calibri"/>
                <a:sym typeface="Calibri"/>
              </a:rPr>
              <a:t>MonoDevelop enables developers to quickly write desktop and web applications on Linux, Windows and macOS. It also makes it easy for developers to port .NET applications created with Visual Studio to Linux and macOS maintaining a single code base for all platforms.</a:t>
            </a:r>
            <a:endParaRPr/>
          </a:p>
        </p:txBody>
      </p:sp>
      <p:sp>
        <p:nvSpPr>
          <p:cNvPr id="191" name="Google Shape;19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CO" sz="1200" u="none" cap="none" strike="noStrike">
                <a:solidFill>
                  <a:schemeClr val="dk1"/>
                </a:solidFill>
                <a:latin typeface="Calibri"/>
                <a:ea typeface="Calibri"/>
                <a:cs typeface="Calibri"/>
                <a:sym typeface="Calibri"/>
              </a:rPr>
              <a:t>La </a:t>
            </a:r>
            <a:r>
              <a:rPr b="1" i="0" lang="es-CO" sz="1200" u="none" cap="none" strike="noStrike">
                <a:solidFill>
                  <a:schemeClr val="dk1"/>
                </a:solidFill>
                <a:latin typeface="Calibri"/>
                <a:ea typeface="Calibri"/>
                <a:cs typeface="Calibri"/>
                <a:sym typeface="Calibri"/>
              </a:rPr>
              <a:t>metaprogramación</a:t>
            </a:r>
            <a:r>
              <a:rPr b="0" i="0" lang="es-CO" sz="1200" u="none" cap="none" strike="noStrike">
                <a:solidFill>
                  <a:schemeClr val="dk1"/>
                </a:solidFill>
                <a:latin typeface="Calibri"/>
                <a:ea typeface="Calibri"/>
                <a:cs typeface="Calibri"/>
                <a:sym typeface="Calibri"/>
              </a:rPr>
              <a:t> consiste en escribir programas que escriben o manipulan otros programas (o a sí mismos) como datos, o que hacen en tiempo de compilación parte del trabajo que, de otra forma, se haría en tiempo de ejecución. Esto permite al programador ahorrar tiempo en la producción de código.</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1" name="Google Shape;22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5" name="Google Shape;23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3" name="Google Shape;24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1" name="Google Shape;25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8" name="Google Shape;25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CO" sz="1200" u="none" cap="none" strike="noStrike">
                <a:solidFill>
                  <a:schemeClr val="dk1"/>
                </a:solidFill>
                <a:latin typeface="Calibri"/>
                <a:ea typeface="Calibri"/>
                <a:cs typeface="Calibri"/>
                <a:sym typeface="Calibri"/>
              </a:rPr>
              <a:t>Anders Hejlsberg</a:t>
            </a:r>
            <a:endParaRPr/>
          </a:p>
          <a:p>
            <a:pPr indent="0" lvl="0" marL="0" marR="0" rtl="0" algn="l">
              <a:spcBef>
                <a:spcPts val="36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1" i="0" lang="es-CO" sz="1200" u="none" cap="none" strike="noStrike">
                <a:solidFill>
                  <a:schemeClr val="dk1"/>
                </a:solidFill>
                <a:latin typeface="Calibri"/>
                <a:ea typeface="Calibri"/>
                <a:cs typeface="Calibri"/>
                <a:sym typeface="Calibri"/>
              </a:rPr>
              <a:t>Anders Hejlsberg</a:t>
            </a:r>
            <a:r>
              <a:rPr b="0" i="0" lang="es-CO" sz="1200" u="none" cap="none" strike="noStrike">
                <a:solidFill>
                  <a:schemeClr val="dk1"/>
                </a:solidFill>
                <a:latin typeface="Calibri"/>
                <a:ea typeface="Calibri"/>
                <a:cs typeface="Calibri"/>
                <a:sym typeface="Calibri"/>
              </a:rPr>
              <a:t> nació en </a:t>
            </a:r>
            <a:r>
              <a:rPr b="0" i="0" lang="es-CO" sz="1200" u="sng" cap="none" strike="noStrike">
                <a:solidFill>
                  <a:schemeClr val="hlink"/>
                </a:solidFill>
                <a:latin typeface="Calibri"/>
                <a:ea typeface="Calibri"/>
                <a:cs typeface="Calibri"/>
                <a:sym typeface="Calibri"/>
                <a:hlinkClick r:id="rId2"/>
              </a:rPr>
              <a:t>1960</a:t>
            </a:r>
            <a:r>
              <a:rPr b="0" i="0" lang="es-CO" sz="1200" u="none" cap="none" strike="noStrike">
                <a:solidFill>
                  <a:schemeClr val="dk1"/>
                </a:solidFill>
                <a:latin typeface="Calibri"/>
                <a:ea typeface="Calibri"/>
                <a:cs typeface="Calibri"/>
                <a:sym typeface="Calibri"/>
              </a:rPr>
              <a:t> (algunas fuentes señalan que fue en 1961, pero durante el TechEd 2006 en Barcelona, el propio Hejlsberg confirmó que nació en diciembre de 1960). Es un destacado ingeniero de </a:t>
            </a:r>
            <a:r>
              <a:rPr b="0" i="0" lang="es-CO" sz="1200" u="sng" cap="none" strike="noStrike">
                <a:solidFill>
                  <a:schemeClr val="hlink"/>
                </a:solidFill>
                <a:latin typeface="Calibri"/>
                <a:ea typeface="Calibri"/>
                <a:cs typeface="Calibri"/>
                <a:sym typeface="Calibri"/>
                <a:hlinkClick r:id="rId3"/>
              </a:rPr>
              <a:t>software</a:t>
            </a:r>
            <a:r>
              <a:rPr b="0" i="0" lang="es-CO" sz="1200" u="none" cap="none" strike="noStrike">
                <a:solidFill>
                  <a:schemeClr val="dk1"/>
                </a:solidFill>
                <a:latin typeface="Calibri"/>
                <a:ea typeface="Calibri"/>
                <a:cs typeface="Calibri"/>
                <a:sym typeface="Calibri"/>
              </a:rPr>
              <a:t> </a:t>
            </a:r>
            <a:r>
              <a:rPr b="0" i="0" lang="es-CO" sz="1200" u="sng" cap="none" strike="noStrike">
                <a:solidFill>
                  <a:schemeClr val="hlink"/>
                </a:solidFill>
                <a:latin typeface="Calibri"/>
                <a:ea typeface="Calibri"/>
                <a:cs typeface="Calibri"/>
                <a:sym typeface="Calibri"/>
                <a:hlinkClick r:id="rId4"/>
              </a:rPr>
              <a:t>danés</a:t>
            </a:r>
            <a:r>
              <a:rPr b="0" i="0" lang="es-CO" sz="1200" u="none" cap="none" strike="noStrike">
                <a:solidFill>
                  <a:schemeClr val="dk1"/>
                </a:solidFill>
                <a:latin typeface="Calibri"/>
                <a:ea typeface="Calibri"/>
                <a:cs typeface="Calibri"/>
                <a:sym typeface="Calibri"/>
              </a:rPr>
              <a:t> que co-diseñó varios lenguajes de programación e instrumentos de desarrollo populares y comercialmente acertados. Actualmente trabaja para </a:t>
            </a:r>
            <a:r>
              <a:rPr b="0" i="0" lang="es-CO" sz="1200" u="sng" cap="none" strike="noStrike">
                <a:solidFill>
                  <a:schemeClr val="hlink"/>
                </a:solidFill>
                <a:latin typeface="Calibri"/>
                <a:ea typeface="Calibri"/>
                <a:cs typeface="Calibri"/>
                <a:sym typeface="Calibri"/>
                <a:hlinkClick r:id="rId5"/>
              </a:rPr>
              <a:t>Microsoft</a:t>
            </a:r>
            <a:r>
              <a:rPr b="0" i="0" lang="es-CO" sz="1200" u="none" cap="none" strike="noStrike">
                <a:solidFill>
                  <a:schemeClr val="dk1"/>
                </a:solidFill>
                <a:latin typeface="Calibri"/>
                <a:ea typeface="Calibri"/>
                <a:cs typeface="Calibri"/>
                <a:sym typeface="Calibri"/>
              </a:rPr>
              <a:t>, donde es el arquitecto jefe del lenguaje de programación C#.</a:t>
            </a:r>
            <a:endParaRPr b="1"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t/>
            </a:r>
            <a:endParaRPr b="1"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0" i="0" lang="es-CO" sz="1200" u="none" cap="none" strike="noStrike">
                <a:solidFill>
                  <a:schemeClr val="dk1"/>
                </a:solidFill>
                <a:latin typeface="Calibri"/>
                <a:ea typeface="Calibri"/>
                <a:cs typeface="Calibri"/>
                <a:sym typeface="Calibri"/>
              </a:rPr>
              <a:t>Lazarus es un IDE multiplataforma compatible con Delphi para el desarrollo rápido de aplicaciones. Tiene una variedad de componentes listos para usar y un diseñador de formularios gráficos para crear fácilmente interfaces de usuario gráficas complejas.</a:t>
            </a:r>
            <a:endParaRPr b="0" i="0" sz="1200" u="none" cap="none" strike="noStrike">
              <a:solidFill>
                <a:schemeClr val="dk1"/>
              </a:solidFill>
              <a:latin typeface="Calibri"/>
              <a:ea typeface="Calibri"/>
              <a:cs typeface="Calibri"/>
              <a:sym typeface="Calibri"/>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66" name="Google Shape;26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 name="Google Shape;27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2" name="Google Shape;28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0" name="Google Shape;29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99" name="Google Shape;29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7" name="Google Shape;30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15" name="Google Shape;31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24" name="Google Shape;32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32" name="Google Shape;33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40" name="Google Shape;34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48" name="Google Shape;34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7" name="Google Shape;35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65" name="Google Shape;365;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3" name="Google Shape;37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1" name="Google Shape;38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89" name="Google Shape;38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6" name="Google Shape;39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4" name="Google Shape;40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0" name="Google Shape;41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6" name="Google Shape;41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2" name="Google Shape;42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8" name="Google Shape;42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5" name="Google Shape;43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1" name="Google Shape;44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7" name="Google Shape;44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3" name="Google Shape;45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9" name="Google Shape;45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1" name="Google Shape;47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4" name="Google Shape;48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1" name="Google Shape;49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CO" sz="1200" u="none" cap="none" strike="noStrike">
                <a:solidFill>
                  <a:schemeClr val="dk1"/>
                </a:solidFill>
                <a:latin typeface="Calibri"/>
                <a:ea typeface="Calibri"/>
                <a:cs typeface="Calibri"/>
                <a:sym typeface="Calibri"/>
              </a:rPr>
              <a:t>Microsoft .NET</a:t>
            </a:r>
            <a:endParaRPr/>
          </a:p>
          <a:p>
            <a:pPr indent="0" lvl="0" marL="0" marR="0" rtl="0" algn="l">
              <a:spcBef>
                <a:spcPts val="360"/>
              </a:spcBef>
              <a:spcAft>
                <a:spcPts val="0"/>
              </a:spcAft>
              <a:buNone/>
            </a:pPr>
            <a:r>
              <a:rPr b="1" i="0" lang="es-CO" sz="1200" u="none" cap="none" strike="noStrike">
                <a:solidFill>
                  <a:schemeClr val="dk1"/>
                </a:solidFill>
                <a:latin typeface="Calibri"/>
                <a:ea typeface="Calibri"/>
                <a:cs typeface="Calibri"/>
                <a:sym typeface="Calibri"/>
              </a:rPr>
              <a:t>.NET</a:t>
            </a:r>
            <a:r>
              <a:rPr b="0" i="0" lang="es-CO" sz="1200" u="none" cap="none" strike="noStrike">
                <a:solidFill>
                  <a:schemeClr val="dk1"/>
                </a:solidFill>
                <a:latin typeface="Calibri"/>
                <a:ea typeface="Calibri"/>
                <a:cs typeface="Calibri"/>
                <a:sym typeface="Calibri"/>
              </a:rPr>
              <a:t> es un </a:t>
            </a:r>
            <a:r>
              <a:rPr b="0" i="0" lang="es-CO" sz="1200" u="sng" cap="none" strike="noStrike">
                <a:solidFill>
                  <a:schemeClr val="hlink"/>
                </a:solidFill>
                <a:latin typeface="Calibri"/>
                <a:ea typeface="Calibri"/>
                <a:cs typeface="Calibri"/>
                <a:sym typeface="Calibri"/>
                <a:hlinkClick r:id="rId2"/>
              </a:rPr>
              <a:t>framework</a:t>
            </a:r>
            <a:r>
              <a:rPr b="0" i="0" lang="es-CO" sz="1200" u="none" cap="none" strike="noStrike">
                <a:solidFill>
                  <a:schemeClr val="dk1"/>
                </a:solidFill>
                <a:latin typeface="Calibri"/>
                <a:ea typeface="Calibri"/>
                <a:cs typeface="Calibri"/>
                <a:sym typeface="Calibri"/>
              </a:rPr>
              <a:t> de </a:t>
            </a:r>
            <a:r>
              <a:rPr b="0" i="0" lang="es-CO" sz="1200" u="sng" cap="none" strike="noStrike">
                <a:solidFill>
                  <a:schemeClr val="hlink"/>
                </a:solidFill>
                <a:latin typeface="Calibri"/>
                <a:ea typeface="Calibri"/>
                <a:cs typeface="Calibri"/>
                <a:sym typeface="Calibri"/>
                <a:hlinkClick r:id="rId3"/>
              </a:rPr>
              <a:t>Microsoft</a:t>
            </a:r>
            <a:r>
              <a:rPr b="0" i="0" lang="es-CO" sz="1200" u="none" cap="none" strike="noStrike">
                <a:solidFill>
                  <a:schemeClr val="dk1"/>
                </a:solidFill>
                <a:latin typeface="Calibri"/>
                <a:ea typeface="Calibri"/>
                <a:cs typeface="Calibri"/>
                <a:sym typeface="Calibri"/>
              </a:rPr>
              <a:t> que hace un énfasis en la transparencia de </a:t>
            </a:r>
            <a:r>
              <a:rPr b="0" i="0" lang="es-CO" sz="1200" u="sng" cap="none" strike="noStrike">
                <a:solidFill>
                  <a:schemeClr val="hlink"/>
                </a:solidFill>
                <a:latin typeface="Calibri"/>
                <a:ea typeface="Calibri"/>
                <a:cs typeface="Calibri"/>
                <a:sym typeface="Calibri"/>
                <a:hlinkClick r:id="rId4"/>
              </a:rPr>
              <a:t>redes</a:t>
            </a:r>
            <a:r>
              <a:rPr b="0" i="0" lang="es-CO" sz="1200" u="none" cap="none" strike="noStrike">
                <a:solidFill>
                  <a:schemeClr val="dk1"/>
                </a:solidFill>
                <a:latin typeface="Calibri"/>
                <a:ea typeface="Calibri"/>
                <a:cs typeface="Calibri"/>
                <a:sym typeface="Calibri"/>
              </a:rPr>
              <a:t>, con independencia de plataforma de </a:t>
            </a:r>
            <a:r>
              <a:rPr b="0" i="0" lang="es-CO" sz="1200" u="sng" cap="none" strike="noStrike">
                <a:solidFill>
                  <a:schemeClr val="hlink"/>
                </a:solidFill>
                <a:latin typeface="Calibri"/>
                <a:ea typeface="Calibri"/>
                <a:cs typeface="Calibri"/>
                <a:sym typeface="Calibri"/>
                <a:hlinkClick r:id="rId5"/>
              </a:rPr>
              <a:t>hardware</a:t>
            </a:r>
            <a:r>
              <a:rPr b="0" i="0" lang="es-CO" sz="1200" u="none" cap="none" strike="noStrike">
                <a:solidFill>
                  <a:schemeClr val="dk1"/>
                </a:solidFill>
                <a:latin typeface="Calibri"/>
                <a:ea typeface="Calibri"/>
                <a:cs typeface="Calibri"/>
                <a:sym typeface="Calibri"/>
              </a:rPr>
              <a:t> y que permite un rápido desarrollo de </a:t>
            </a:r>
            <a:r>
              <a:rPr b="0" i="0" lang="es-CO" sz="1200" u="sng" cap="none" strike="noStrike">
                <a:solidFill>
                  <a:schemeClr val="hlink"/>
                </a:solidFill>
                <a:latin typeface="Calibri"/>
                <a:ea typeface="Calibri"/>
                <a:cs typeface="Calibri"/>
                <a:sym typeface="Calibri"/>
                <a:hlinkClick r:id="rId6"/>
              </a:rPr>
              <a:t>aplicaciones</a:t>
            </a:r>
            <a:r>
              <a:rPr b="0" i="0" lang="es-CO" sz="1200" u="none" cap="none" strike="noStrike">
                <a:solidFill>
                  <a:schemeClr val="dk1"/>
                </a:solidFill>
                <a:latin typeface="Calibri"/>
                <a:ea typeface="Calibri"/>
                <a:cs typeface="Calibri"/>
                <a:sym typeface="Calibri"/>
              </a:rPr>
              <a:t>. Basada en ella, la empresa intenta desarrollar una estrategia horizontal que integre todos sus productos, desde el </a:t>
            </a:r>
            <a:r>
              <a:rPr b="0" i="0" lang="es-CO" sz="1200" u="sng" cap="none" strike="noStrike">
                <a:solidFill>
                  <a:schemeClr val="hlink"/>
                </a:solidFill>
                <a:latin typeface="Calibri"/>
                <a:ea typeface="Calibri"/>
                <a:cs typeface="Calibri"/>
                <a:sym typeface="Calibri"/>
                <a:hlinkClick r:id="rId7"/>
              </a:rPr>
              <a:t>sistema operativo</a:t>
            </a:r>
            <a:r>
              <a:rPr b="0" i="0" lang="es-CO" sz="1200" u="none" cap="none" strike="noStrike">
                <a:solidFill>
                  <a:schemeClr val="dk1"/>
                </a:solidFill>
                <a:latin typeface="Calibri"/>
                <a:ea typeface="Calibri"/>
                <a:cs typeface="Calibri"/>
                <a:sym typeface="Calibri"/>
              </a:rPr>
              <a:t> hasta las herramientas de mercado.</a:t>
            </a:r>
            <a:endParaRPr/>
          </a:p>
          <a:p>
            <a:pPr indent="0" lvl="0" marL="0" marR="0" rtl="0" algn="l">
              <a:spcBef>
                <a:spcPts val="360"/>
              </a:spcBef>
              <a:spcAft>
                <a:spcPts val="0"/>
              </a:spcAft>
              <a:buNone/>
            </a:pPr>
            <a:r>
              <a:rPr b="0" i="0" lang="es-CO" sz="1200" u="none" cap="none" strike="noStrike">
                <a:solidFill>
                  <a:schemeClr val="dk1"/>
                </a:solidFill>
                <a:latin typeface="Calibri"/>
                <a:ea typeface="Calibri"/>
                <a:cs typeface="Calibri"/>
                <a:sym typeface="Calibri"/>
              </a:rPr>
              <a:t>.NET podría considerarse una respuesta de Microsoft al creciente mercado de los negocios en entornos </a:t>
            </a:r>
            <a:r>
              <a:rPr b="0" i="0" lang="es-CO" sz="1200" u="sng" cap="none" strike="noStrike">
                <a:solidFill>
                  <a:schemeClr val="hlink"/>
                </a:solidFill>
                <a:latin typeface="Calibri"/>
                <a:ea typeface="Calibri"/>
                <a:cs typeface="Calibri"/>
                <a:sym typeface="Calibri"/>
                <a:hlinkClick r:id="rId8"/>
              </a:rPr>
              <a:t>Web</a:t>
            </a:r>
            <a:r>
              <a:rPr b="0" i="0" lang="es-CO" sz="1200" u="none" cap="none" strike="noStrike">
                <a:solidFill>
                  <a:schemeClr val="dk1"/>
                </a:solidFill>
                <a:latin typeface="Calibri"/>
                <a:ea typeface="Calibri"/>
                <a:cs typeface="Calibri"/>
                <a:sym typeface="Calibri"/>
              </a:rPr>
              <a:t>, como competencia a la </a:t>
            </a:r>
            <a:r>
              <a:rPr b="0" i="0" lang="es-CO" sz="1200" u="sng" cap="none" strike="noStrike">
                <a:solidFill>
                  <a:schemeClr val="hlink"/>
                </a:solidFill>
                <a:latin typeface="Calibri"/>
                <a:ea typeface="Calibri"/>
                <a:cs typeface="Calibri"/>
                <a:sym typeface="Calibri"/>
                <a:hlinkClick r:id="rId9"/>
              </a:rPr>
              <a:t>plataforma Java</a:t>
            </a:r>
            <a:r>
              <a:rPr b="0" i="0" lang="es-CO" sz="1200" u="none" cap="none" strike="noStrike">
                <a:solidFill>
                  <a:schemeClr val="dk1"/>
                </a:solidFill>
                <a:latin typeface="Calibri"/>
                <a:ea typeface="Calibri"/>
                <a:cs typeface="Calibri"/>
                <a:sym typeface="Calibri"/>
              </a:rPr>
              <a:t> de </a:t>
            </a:r>
            <a:r>
              <a:rPr b="0" i="0" lang="es-CO" sz="1200" u="sng" cap="none" strike="noStrike">
                <a:solidFill>
                  <a:schemeClr val="hlink"/>
                </a:solidFill>
                <a:latin typeface="Calibri"/>
                <a:ea typeface="Calibri"/>
                <a:cs typeface="Calibri"/>
                <a:sym typeface="Calibri"/>
                <a:hlinkClick r:id="rId10"/>
              </a:rPr>
              <a:t>Oracle Corporation</a:t>
            </a:r>
            <a:r>
              <a:rPr b="0" i="0" lang="es-CO" sz="1200" u="none" cap="none" strike="noStrike">
                <a:solidFill>
                  <a:schemeClr val="dk1"/>
                </a:solidFill>
                <a:latin typeface="Calibri"/>
                <a:ea typeface="Calibri"/>
                <a:cs typeface="Calibri"/>
                <a:sym typeface="Calibri"/>
              </a:rPr>
              <a:t> y a los diversos </a:t>
            </a:r>
            <a:r>
              <a:rPr b="0" i="0" lang="es-CO" sz="1200" u="sng" cap="none" strike="noStrike">
                <a:solidFill>
                  <a:schemeClr val="hlink"/>
                </a:solidFill>
                <a:latin typeface="Calibri"/>
                <a:ea typeface="Calibri"/>
                <a:cs typeface="Calibri"/>
                <a:sym typeface="Calibri"/>
                <a:hlinkClick r:id="rId11"/>
              </a:rPr>
              <a:t>framework</a:t>
            </a:r>
            <a:r>
              <a:rPr b="0" i="0" lang="es-CO" sz="1200" u="none" cap="none" strike="noStrike">
                <a:solidFill>
                  <a:schemeClr val="dk1"/>
                </a:solidFill>
                <a:latin typeface="Calibri"/>
                <a:ea typeface="Calibri"/>
                <a:cs typeface="Calibri"/>
                <a:sym typeface="Calibri"/>
              </a:rPr>
              <a:t> de desarrollo web basados en </a:t>
            </a:r>
            <a:r>
              <a:rPr b="0" i="0" lang="es-CO" sz="1200" u="sng" cap="none" strike="noStrike">
                <a:solidFill>
                  <a:schemeClr val="hlink"/>
                </a:solidFill>
                <a:latin typeface="Calibri"/>
                <a:ea typeface="Calibri"/>
                <a:cs typeface="Calibri"/>
                <a:sym typeface="Calibri"/>
                <a:hlinkClick r:id="rId12"/>
              </a:rPr>
              <a:t>PHP</a:t>
            </a:r>
            <a:r>
              <a:rPr b="0" i="0" lang="es-CO" sz="1200" u="none" cap="none" strike="noStrike">
                <a:solidFill>
                  <a:schemeClr val="dk1"/>
                </a:solidFill>
                <a:latin typeface="Calibri"/>
                <a:ea typeface="Calibri"/>
                <a:cs typeface="Calibri"/>
                <a:sym typeface="Calibri"/>
              </a:rPr>
              <a:t>. Su propuesta es ofrecer una manera rápida y económica, a la vez que segura y robusta, de desarrollar aplicaciones –o como la misma plataforma las denomina, soluciones– permitiendo una integración más rápida y ágil entre empresas y un acceso más simple y universal a todo tipo de información desde cualquier tipo de dispositivo.</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9" name="Google Shape;13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8" name="Google Shape;49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 name="Google Shape;1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55" name="Google Shape;15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 name="Google Shape;1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CO" sz="1200" u="none" cap="none" strike="noStrike">
                <a:solidFill>
                  <a:schemeClr val="dk1"/>
                </a:solidFill>
                <a:latin typeface="Calibri"/>
                <a:ea typeface="Calibri"/>
                <a:cs typeface="Calibri"/>
                <a:sym typeface="Calibri"/>
              </a:rPr>
              <a:t>CryEngine</a:t>
            </a:r>
            <a:r>
              <a:rPr b="0" i="0" lang="es-CO" sz="1200" u="none" cap="none" strike="noStrike">
                <a:solidFill>
                  <a:schemeClr val="dk1"/>
                </a:solidFill>
                <a:latin typeface="Calibri"/>
                <a:ea typeface="Calibri"/>
                <a:cs typeface="Calibri"/>
                <a:sym typeface="Calibri"/>
              </a:rPr>
              <a:t> es un </a:t>
            </a:r>
            <a:r>
              <a:rPr b="0" i="0" lang="es-CO" sz="1200" u="sng" cap="none" strike="noStrike">
                <a:solidFill>
                  <a:schemeClr val="hlink"/>
                </a:solidFill>
                <a:latin typeface="Calibri"/>
                <a:ea typeface="Calibri"/>
                <a:cs typeface="Calibri"/>
                <a:sym typeface="Calibri"/>
                <a:hlinkClick r:id="rId2"/>
              </a:rPr>
              <a:t>motor de juego</a:t>
            </a:r>
            <a:r>
              <a:rPr b="0" i="0" lang="es-CO" sz="1200" u="none" cap="none" strike="noStrike">
                <a:solidFill>
                  <a:schemeClr val="dk1"/>
                </a:solidFill>
                <a:latin typeface="Calibri"/>
                <a:ea typeface="Calibri"/>
                <a:cs typeface="Calibri"/>
                <a:sym typeface="Calibri"/>
              </a:rPr>
              <a:t> creado por la empresa alemana desarrolladora de software </a:t>
            </a:r>
            <a:r>
              <a:rPr b="0" i="1" lang="es-CO" sz="1200" u="sng" cap="none" strike="noStrike">
                <a:solidFill>
                  <a:schemeClr val="hlink"/>
                </a:solidFill>
                <a:latin typeface="Calibri"/>
                <a:ea typeface="Calibri"/>
                <a:cs typeface="Calibri"/>
                <a:sym typeface="Calibri"/>
                <a:hlinkClick r:id="rId3"/>
              </a:rPr>
              <a:t>Crytek</a:t>
            </a:r>
            <a:r>
              <a:rPr b="0" i="0" lang="es-CO" sz="1200" u="none" cap="none" strike="noStrike">
                <a:solidFill>
                  <a:schemeClr val="dk1"/>
                </a:solidFill>
                <a:latin typeface="Calibri"/>
                <a:ea typeface="Calibri"/>
                <a:cs typeface="Calibri"/>
                <a:sym typeface="Calibri"/>
              </a:rPr>
              <a:t>, originalmente un motor de demostración para la empresa </a:t>
            </a:r>
            <a:r>
              <a:rPr b="0" i="1" lang="es-CO" sz="1200" u="sng" cap="none" strike="noStrike">
                <a:solidFill>
                  <a:schemeClr val="hlink"/>
                </a:solidFill>
                <a:latin typeface="Calibri"/>
                <a:ea typeface="Calibri"/>
                <a:cs typeface="Calibri"/>
                <a:sym typeface="Calibri"/>
                <a:hlinkClick r:id="rId4"/>
              </a:rPr>
              <a:t>Nvidia</a:t>
            </a:r>
            <a:r>
              <a:rPr b="0" i="0" lang="es-CO" sz="1200" u="none" cap="none" strike="noStrike">
                <a:solidFill>
                  <a:schemeClr val="dk1"/>
                </a:solidFill>
                <a:latin typeface="Calibri"/>
                <a:ea typeface="Calibri"/>
                <a:cs typeface="Calibri"/>
                <a:sym typeface="Calibri"/>
              </a:rPr>
              <a:t>, que al demostrar un gran potencial se implementa por primera vez en el videojuego </a:t>
            </a:r>
            <a:r>
              <a:rPr b="0" i="1" lang="es-CO" sz="1200" u="sng" cap="none" strike="noStrike">
                <a:solidFill>
                  <a:schemeClr val="hlink"/>
                </a:solidFill>
                <a:latin typeface="Calibri"/>
                <a:ea typeface="Calibri"/>
                <a:cs typeface="Calibri"/>
                <a:sym typeface="Calibri"/>
                <a:hlinkClick r:id="rId5"/>
              </a:rPr>
              <a:t>Far Cry</a:t>
            </a:r>
            <a:r>
              <a:rPr b="0" i="0" lang="es-CO" sz="1200" u="none" cap="none" strike="noStrike">
                <a:solidFill>
                  <a:schemeClr val="dk1"/>
                </a:solidFill>
                <a:latin typeface="Calibri"/>
                <a:ea typeface="Calibri"/>
                <a:cs typeface="Calibri"/>
                <a:sym typeface="Calibri"/>
              </a:rPr>
              <a:t>, desarrollado por la misma empresa creadora del motor. El 30 de marzo de 2006, la totalidad de los derechos de </a:t>
            </a:r>
            <a:r>
              <a:rPr b="0" i="1" lang="es-CO" sz="1200" u="none" cap="none" strike="noStrike">
                <a:solidFill>
                  <a:schemeClr val="dk1"/>
                </a:solidFill>
                <a:latin typeface="Calibri"/>
                <a:ea typeface="Calibri"/>
                <a:cs typeface="Calibri"/>
                <a:sym typeface="Calibri"/>
              </a:rPr>
              <a:t>CryEngine</a:t>
            </a:r>
            <a:r>
              <a:rPr b="0" i="0" lang="es-CO" sz="1200" u="none" cap="none" strike="noStrike">
                <a:solidFill>
                  <a:schemeClr val="dk1"/>
                </a:solidFill>
                <a:latin typeface="Calibri"/>
                <a:ea typeface="Calibri"/>
                <a:cs typeface="Calibri"/>
                <a:sym typeface="Calibri"/>
              </a:rPr>
              <a:t> son adquiridos por la distribuidora de videojuegos </a:t>
            </a:r>
            <a:r>
              <a:rPr b="0" i="1" lang="es-CO" sz="1200" u="sng" cap="none" strike="noStrike">
                <a:solidFill>
                  <a:schemeClr val="hlink"/>
                </a:solidFill>
                <a:latin typeface="Calibri"/>
                <a:ea typeface="Calibri"/>
                <a:cs typeface="Calibri"/>
                <a:sym typeface="Calibri"/>
                <a:hlinkClick r:id="rId6"/>
              </a:rPr>
              <a:t>Ubisoft</a:t>
            </a:r>
            <a:r>
              <a:rPr b="0" i="0" lang="es-CO" sz="1200" u="none" cap="none" strike="noStrike">
                <a:solidFill>
                  <a:schemeClr val="dk1"/>
                </a:solidFill>
                <a:latin typeface="Calibri"/>
                <a:ea typeface="Calibri"/>
                <a:cs typeface="Calibri"/>
                <a:sym typeface="Calibri"/>
              </a:rPr>
              <a:t>.</a:t>
            </a:r>
            <a:endParaRPr/>
          </a:p>
          <a:p>
            <a:pPr indent="0" lvl="0" marL="0" marR="0" rtl="0" algn="l">
              <a:spcBef>
                <a:spcPts val="36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360"/>
              </a:spcBef>
              <a:spcAft>
                <a:spcPts val="0"/>
              </a:spcAft>
              <a:buNone/>
            </a:pPr>
            <a:r>
              <a:rPr b="1" i="0" lang="es-CO" sz="1200" u="none" cap="none" strike="noStrike">
                <a:solidFill>
                  <a:schemeClr val="dk1"/>
                </a:solidFill>
                <a:latin typeface="Calibri"/>
                <a:ea typeface="Calibri"/>
                <a:cs typeface="Calibri"/>
                <a:sym typeface="Calibri"/>
              </a:rPr>
              <a:t>Unity</a:t>
            </a:r>
            <a:r>
              <a:rPr b="0" i="0" lang="es-CO" sz="1200" u="none" cap="none" strike="noStrike">
                <a:solidFill>
                  <a:schemeClr val="dk1"/>
                </a:solidFill>
                <a:latin typeface="Calibri"/>
                <a:ea typeface="Calibri"/>
                <a:cs typeface="Calibri"/>
                <a:sym typeface="Calibri"/>
              </a:rPr>
              <a:t> es un </a:t>
            </a:r>
            <a:r>
              <a:rPr b="0" i="0" lang="es-CO" sz="1200" u="sng" cap="none" strike="noStrike">
                <a:solidFill>
                  <a:schemeClr val="hlink"/>
                </a:solidFill>
                <a:latin typeface="Calibri"/>
                <a:ea typeface="Calibri"/>
                <a:cs typeface="Calibri"/>
                <a:sym typeface="Calibri"/>
                <a:hlinkClick r:id="rId7"/>
              </a:rPr>
              <a:t>motor de videojuego</a:t>
            </a:r>
            <a:r>
              <a:rPr b="0" i="0" lang="es-CO" sz="1200" u="none" cap="none" strike="noStrike">
                <a:solidFill>
                  <a:schemeClr val="dk1"/>
                </a:solidFill>
                <a:latin typeface="Calibri"/>
                <a:ea typeface="Calibri"/>
                <a:cs typeface="Calibri"/>
                <a:sym typeface="Calibri"/>
              </a:rPr>
              <a:t> multiplataforma creado por Unity Technologies. Unity está disponible como plataforma de desarrollo para </a:t>
            </a:r>
            <a:r>
              <a:rPr b="0" i="0" lang="es-CO" sz="1200" u="sng" cap="none" strike="noStrike">
                <a:solidFill>
                  <a:schemeClr val="hlink"/>
                </a:solidFill>
                <a:latin typeface="Calibri"/>
                <a:ea typeface="Calibri"/>
                <a:cs typeface="Calibri"/>
                <a:sym typeface="Calibri"/>
                <a:hlinkClick r:id="rId8"/>
              </a:rPr>
              <a:t>Microsoft Windows</a:t>
            </a:r>
            <a:r>
              <a:rPr b="0" i="0" lang="es-CO" sz="1200" u="none" cap="none" strike="noStrike">
                <a:solidFill>
                  <a:schemeClr val="dk1"/>
                </a:solidFill>
                <a:latin typeface="Calibri"/>
                <a:ea typeface="Calibri"/>
                <a:cs typeface="Calibri"/>
                <a:sym typeface="Calibri"/>
              </a:rPr>
              <a:t>, </a:t>
            </a:r>
            <a:r>
              <a:rPr b="0" i="0" lang="es-CO" sz="1200" u="sng" cap="none" strike="noStrike">
                <a:solidFill>
                  <a:schemeClr val="hlink"/>
                </a:solidFill>
                <a:latin typeface="Calibri"/>
                <a:ea typeface="Calibri"/>
                <a:cs typeface="Calibri"/>
                <a:sym typeface="Calibri"/>
                <a:hlinkClick r:id="rId9"/>
              </a:rPr>
              <a:t>OS X</a:t>
            </a:r>
            <a:r>
              <a:rPr b="0" i="0" lang="es-CO" sz="1200" u="none" cap="none" strike="noStrike">
                <a:solidFill>
                  <a:schemeClr val="dk1"/>
                </a:solidFill>
                <a:latin typeface="Calibri"/>
                <a:ea typeface="Calibri"/>
                <a:cs typeface="Calibri"/>
                <a:sym typeface="Calibri"/>
              </a:rPr>
              <a:t>, </a:t>
            </a:r>
            <a:r>
              <a:rPr b="0" i="0" lang="es-CO" sz="1200" u="sng" cap="none" strike="noStrike">
                <a:solidFill>
                  <a:schemeClr val="hlink"/>
                </a:solidFill>
                <a:latin typeface="Calibri"/>
                <a:ea typeface="Calibri"/>
                <a:cs typeface="Calibri"/>
                <a:sym typeface="Calibri"/>
                <a:hlinkClick r:id="rId10"/>
              </a:rPr>
              <a:t>Linux</a:t>
            </a:r>
            <a:r>
              <a:rPr b="0" i="0" lang="es-CO" sz="1200" u="none" cap="none" strike="noStrike">
                <a:solidFill>
                  <a:schemeClr val="dk1"/>
                </a:solidFill>
                <a:latin typeface="Calibri"/>
                <a:ea typeface="Calibri"/>
                <a:cs typeface="Calibri"/>
                <a:sym typeface="Calibri"/>
              </a:rPr>
              <a:t>. La plataforma de desarrollo tiene soporte de compilación con diferentes tipos de plataformas </a:t>
            </a:r>
            <a:endParaRPr/>
          </a:p>
        </p:txBody>
      </p:sp>
      <p:sp>
        <p:nvSpPr>
          <p:cNvPr id="172" name="Google Shape;17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CO"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 name="Google Shape;17;p2"/>
          <p:cNvSpPr txBox="1"/>
          <p:nvPr>
            <p:ph type="ctrTitle"/>
          </p:nvPr>
        </p:nvSpPr>
        <p:spPr>
          <a:xfrm>
            <a:off x="1524000" y="3248029"/>
            <a:ext cx="9144000" cy="1663447"/>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SzPts val="1400"/>
              <a:buNone/>
              <a:defRPr b="1" i="0" sz="4000" u="none" cap="none" strike="noStrike">
                <a:solidFill>
                  <a:srgbClr val="AD3333"/>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8" name="Google Shape;18;p2"/>
          <p:cNvSpPr txBox="1"/>
          <p:nvPr>
            <p:ph idx="1" type="subTitle"/>
          </p:nvPr>
        </p:nvSpPr>
        <p:spPr>
          <a:xfrm>
            <a:off x="1524000" y="5093294"/>
            <a:ext cx="9144000" cy="101054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7" name="Google Shape;67;p11"/>
          <p:cNvSpPr/>
          <p:nvPr>
            <p:ph idx="2" type="pic"/>
          </p:nvPr>
        </p:nvSpPr>
        <p:spPr>
          <a:xfrm>
            <a:off x="5183188" y="987426"/>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4" name="Google Shape;74;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7133433" y="1956594"/>
            <a:ext cx="5811838" cy="26289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0" name="Google Shape;80;p13"/>
          <p:cNvSpPr txBox="1"/>
          <p:nvPr>
            <p:ph idx="1" type="body"/>
          </p:nvPr>
        </p:nvSpPr>
        <p:spPr>
          <a:xfrm rot="5400000">
            <a:off x="1799433"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19" name="Shape 19"/>
        <p:cNvGrpSpPr/>
        <p:nvPr/>
      </p:nvGrpSpPr>
      <p:grpSpPr>
        <a:xfrm>
          <a:off x="0" y="0"/>
          <a:ext cx="0" cy="0"/>
          <a:chOff x="0" y="0"/>
          <a:chExt cx="0" cy="0"/>
        </a:xfrm>
      </p:grpSpPr>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obj">
  <p:cSld name="OBJECT">
    <p:spTree>
      <p:nvGrpSpPr>
        <p:cNvPr id="23" name="Shape 23"/>
        <p:cNvGrpSpPr/>
        <p:nvPr/>
      </p:nvGrpSpPr>
      <p:grpSpPr>
        <a:xfrm>
          <a:off x="0" y="0"/>
          <a:ext cx="0" cy="0"/>
          <a:chOff x="0" y="0"/>
          <a:chExt cx="0" cy="0"/>
        </a:xfrm>
      </p:grpSpPr>
      <p:sp>
        <p:nvSpPr>
          <p:cNvPr id="24" name="Google Shape;24;p4"/>
          <p:cNvSpPr txBox="1"/>
          <p:nvPr>
            <p:ph idx="11" type="ftr"/>
          </p:nvPr>
        </p:nvSpPr>
        <p:spPr>
          <a:xfrm>
            <a:off x="4038600" y="6356350"/>
            <a:ext cx="4114800" cy="365125"/>
          </a:xfrm>
          <a:prstGeom prst="rect">
            <a:avLst/>
          </a:prstGeom>
          <a:noFill/>
          <a:ln>
            <a:noFill/>
          </a:ln>
        </p:spPr>
        <p:txBody>
          <a:bodyPr anchorCtr="0" anchor="ctr" bIns="0" lIns="0" spcFirstLastPara="1" rIns="0" wrap="square" tIns="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p:cSld name="Título y objetos">
    <p:spTree>
      <p:nvGrpSpPr>
        <p:cNvPr id="27"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9" name="Google Shape;29;p5"/>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SzPts val="1400"/>
              <a:buNone/>
              <a:defRPr b="1" i="0" sz="2800" u="none" cap="none" strike="noStrike">
                <a:solidFill>
                  <a:srgbClr val="AD3333"/>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0" name="Google Shape;30;p5"/>
          <p:cNvSpPr txBox="1"/>
          <p:nvPr>
            <p:ph idx="1" type="body"/>
          </p:nvPr>
        </p:nvSpPr>
        <p:spPr>
          <a:xfrm>
            <a:off x="633415" y="1304617"/>
            <a:ext cx="10925175" cy="50363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1" name="Shape 31"/>
        <p:cNvGrpSpPr/>
        <p:nvPr/>
      </p:nvGrpSpPr>
      <p:grpSpPr>
        <a:xfrm>
          <a:off x="0" y="0"/>
          <a:ext cx="0" cy="0"/>
          <a:chOff x="0" y="0"/>
          <a:chExt cx="0" cy="0"/>
        </a:xfrm>
      </p:grpSpPr>
      <p:sp>
        <p:nvSpPr>
          <p:cNvPr id="32" name="Google Shape;32;p6"/>
          <p:cNvSpPr txBox="1"/>
          <p:nvPr>
            <p:ph type="title"/>
          </p:nvPr>
        </p:nvSpPr>
        <p:spPr>
          <a:xfrm>
            <a:off x="831849"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60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3" name="Google Shape;33;p6"/>
          <p:cNvSpPr txBox="1"/>
          <p:nvPr>
            <p:ph idx="1" type="body"/>
          </p:nvPr>
        </p:nvSpPr>
        <p:spPr>
          <a:xfrm>
            <a:off x="831849" y="4589467"/>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4" name="Google Shape;3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37" name="Shape 37"/>
        <p:cNvGrpSpPr/>
        <p:nvPr/>
      </p:nvGrpSpPr>
      <p:grpSpPr>
        <a:xfrm>
          <a:off x="0" y="0"/>
          <a:ext cx="0" cy="0"/>
          <a:chOff x="0" y="0"/>
          <a:chExt cx="0" cy="0"/>
        </a:xfrm>
      </p:grpSpPr>
      <p:sp>
        <p:nvSpPr>
          <p:cNvPr id="38" name="Google Shape;3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9" name="Google Shape;39;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44" name="Shape 44"/>
        <p:cNvGrpSpPr/>
        <p:nvPr/>
      </p:nvGrpSpPr>
      <p:grpSpPr>
        <a:xfrm>
          <a:off x="0" y="0"/>
          <a:ext cx="0" cy="0"/>
          <a:chOff x="0" y="0"/>
          <a:chExt cx="0" cy="0"/>
        </a:xfrm>
      </p:grpSpPr>
      <p:sp>
        <p:nvSpPr>
          <p:cNvPr id="45" name="Google Shape;45;p8"/>
          <p:cNvSpPr txBox="1"/>
          <p:nvPr>
            <p:ph type="title"/>
          </p:nvPr>
        </p:nvSpPr>
        <p:spPr>
          <a:xfrm>
            <a:off x="839788" y="365126"/>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6" name="Google Shape;46;p8"/>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8"/>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8"/>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9" name="Google Shape;49;p8"/>
          <p:cNvSpPr txBox="1"/>
          <p:nvPr>
            <p:ph idx="4" type="body"/>
          </p:nvPr>
        </p:nvSpPr>
        <p:spPr>
          <a:xfrm>
            <a:off x="6172202"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53" name="Shape 53"/>
        <p:cNvGrpSpPr/>
        <p:nvPr/>
      </p:nvGrpSpPr>
      <p:grpSpPr>
        <a:xfrm>
          <a:off x="0" y="0"/>
          <a:ext cx="0" cy="0"/>
          <a:chOff x="0" y="0"/>
          <a:chExt cx="0" cy="0"/>
        </a:xfrm>
      </p:grpSpPr>
      <p:sp>
        <p:nvSpPr>
          <p:cNvPr id="54" name="Google Shape;54;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55" name="Google Shape;55;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60" name="Google Shape;60;p10"/>
          <p:cNvSpPr txBox="1"/>
          <p:nvPr>
            <p:ph idx="1" type="body"/>
          </p:nvPr>
        </p:nvSpPr>
        <p:spPr>
          <a:xfrm>
            <a:off x="5183188" y="987426"/>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98989"/>
                </a:solidFill>
                <a:latin typeface="Calibri"/>
                <a:ea typeface="Calibri"/>
                <a:cs typeface="Calibri"/>
                <a:sym typeface="Calibri"/>
              </a:defRPr>
            </a:lvl1pPr>
            <a:lvl2pPr indent="0" lvl="1" marL="0" marR="0" rtl="0" algn="r">
              <a:spcBef>
                <a:spcPts val="0"/>
              </a:spcBef>
              <a:spcAft>
                <a:spcPts val="0"/>
              </a:spcAft>
              <a:buNone/>
              <a:defRPr sz="1200">
                <a:solidFill>
                  <a:srgbClr val="898989"/>
                </a:solidFill>
                <a:latin typeface="Calibri"/>
                <a:ea typeface="Calibri"/>
                <a:cs typeface="Calibri"/>
                <a:sym typeface="Calibri"/>
              </a:defRPr>
            </a:lvl2pPr>
            <a:lvl3pPr indent="0" lvl="2" marL="0" marR="0" rtl="0" algn="r">
              <a:spcBef>
                <a:spcPts val="0"/>
              </a:spcBef>
              <a:spcAft>
                <a:spcPts val="0"/>
              </a:spcAft>
              <a:buNone/>
              <a:defRPr sz="1200">
                <a:solidFill>
                  <a:srgbClr val="898989"/>
                </a:solidFill>
                <a:latin typeface="Calibri"/>
                <a:ea typeface="Calibri"/>
                <a:cs typeface="Calibri"/>
                <a:sym typeface="Calibri"/>
              </a:defRPr>
            </a:lvl3pPr>
            <a:lvl4pPr indent="0" lvl="3" marL="0" marR="0" rtl="0" algn="r">
              <a:spcBef>
                <a:spcPts val="0"/>
              </a:spcBef>
              <a:spcAft>
                <a:spcPts val="0"/>
              </a:spcAft>
              <a:buNone/>
              <a:defRPr sz="1200">
                <a:solidFill>
                  <a:srgbClr val="898989"/>
                </a:solidFill>
                <a:latin typeface="Calibri"/>
                <a:ea typeface="Calibri"/>
                <a:cs typeface="Calibri"/>
                <a:sym typeface="Calibri"/>
              </a:defRPr>
            </a:lvl4pPr>
            <a:lvl5pPr indent="0" lvl="4" marL="0" marR="0" rtl="0" algn="r">
              <a:spcBef>
                <a:spcPts val="0"/>
              </a:spcBef>
              <a:spcAft>
                <a:spcPts val="0"/>
              </a:spcAft>
              <a:buNone/>
              <a:defRPr sz="1200">
                <a:solidFill>
                  <a:srgbClr val="898989"/>
                </a:solidFill>
                <a:latin typeface="Calibri"/>
                <a:ea typeface="Calibri"/>
                <a:cs typeface="Calibri"/>
                <a:sym typeface="Calibri"/>
              </a:defRPr>
            </a:lvl5pPr>
            <a:lvl6pPr indent="0" lvl="5" marL="0" marR="0" rtl="0" algn="r">
              <a:spcBef>
                <a:spcPts val="0"/>
              </a:spcBef>
              <a:spcAft>
                <a:spcPts val="0"/>
              </a:spcAft>
              <a:buNone/>
              <a:defRPr sz="1200">
                <a:solidFill>
                  <a:srgbClr val="898989"/>
                </a:solidFill>
                <a:latin typeface="Calibri"/>
                <a:ea typeface="Calibri"/>
                <a:cs typeface="Calibri"/>
                <a:sym typeface="Calibri"/>
              </a:defRPr>
            </a:lvl6pPr>
            <a:lvl7pPr indent="0" lvl="6" marL="0" marR="0" rtl="0" algn="r">
              <a:spcBef>
                <a:spcPts val="0"/>
              </a:spcBef>
              <a:spcAft>
                <a:spcPts val="0"/>
              </a:spcAft>
              <a:buNone/>
              <a:defRPr sz="1200">
                <a:solidFill>
                  <a:srgbClr val="898989"/>
                </a:solidFill>
                <a:latin typeface="Calibri"/>
                <a:ea typeface="Calibri"/>
                <a:cs typeface="Calibri"/>
                <a:sym typeface="Calibri"/>
              </a:defRPr>
            </a:lvl7pPr>
            <a:lvl8pPr indent="0" lvl="7" marL="0" marR="0" rtl="0" algn="r">
              <a:spcBef>
                <a:spcPts val="0"/>
              </a:spcBef>
              <a:spcAft>
                <a:spcPts val="0"/>
              </a:spcAft>
              <a:buNone/>
              <a:defRPr sz="1200">
                <a:solidFill>
                  <a:srgbClr val="898989"/>
                </a:solidFill>
                <a:latin typeface="Calibri"/>
                <a:ea typeface="Calibri"/>
                <a:cs typeface="Calibri"/>
                <a:sym typeface="Calibri"/>
              </a:defRPr>
            </a:lvl8pPr>
            <a:lvl9pPr indent="0" lvl="8" marL="0" marR="0" rt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0" Type="http://schemas.openxmlformats.org/officeDocument/2006/relationships/image" Target="../media/image35.jp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7.png"/><Relationship Id="rId9" Type="http://schemas.openxmlformats.org/officeDocument/2006/relationships/image" Target="../media/image43.png"/><Relationship Id="rId5" Type="http://schemas.openxmlformats.org/officeDocument/2006/relationships/image" Target="../media/image33.png"/><Relationship Id="rId6" Type="http://schemas.openxmlformats.org/officeDocument/2006/relationships/image" Target="../media/image32.png"/><Relationship Id="rId7" Type="http://schemas.openxmlformats.org/officeDocument/2006/relationships/image" Target="../media/image31.png"/><Relationship Id="rId8"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code.visualstudio.com/Download" TargetMode="Externa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www.visualstudio.com/products/visual-studio-community-vs" TargetMode="Externa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9.png"/><Relationship Id="rId7" Type="http://schemas.openxmlformats.org/officeDocument/2006/relationships/image" Target="../media/image6.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4.png"/><Relationship Id="rId13" Type="http://schemas.openxmlformats.org/officeDocument/2006/relationships/image" Target="../media/image17.png"/><Relationship Id="rId12"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2.png"/><Relationship Id="rId4" Type="http://schemas.openxmlformats.org/officeDocument/2006/relationships/image" Target="../media/image7.jpg"/><Relationship Id="rId9" Type="http://schemas.openxmlformats.org/officeDocument/2006/relationships/image" Target="../media/image12.png"/><Relationship Id="rId1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3.png"/><Relationship Id="rId8"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1.jp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44.png"/><Relationship Id="rId5" Type="http://schemas.openxmlformats.org/officeDocument/2006/relationships/image" Target="../media/image22.png"/><Relationship Id="rId6" Type="http://schemas.openxmlformats.org/officeDocument/2006/relationships/image" Target="../media/image30.jpg"/><Relationship Id="rId7"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29.jp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4"/>
          <p:cNvSpPr txBox="1"/>
          <p:nvPr>
            <p:ph type="ctrTitle"/>
          </p:nvPr>
        </p:nvSpPr>
        <p:spPr>
          <a:xfrm>
            <a:off x="1524000" y="3248029"/>
            <a:ext cx="9144000" cy="166344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es-CO" sz="3600" u="none" cap="none" strike="noStrike">
                <a:solidFill>
                  <a:srgbClr val="AD3333"/>
                </a:solidFill>
                <a:latin typeface="Calibri"/>
                <a:ea typeface="Calibri"/>
                <a:cs typeface="Calibri"/>
                <a:sym typeface="Calibri"/>
              </a:rPr>
              <a:t>FUNDAMENTOS BASICOS C SHARP</a:t>
            </a:r>
            <a:endParaRPr/>
          </a:p>
        </p:txBody>
      </p:sp>
      <p:sp>
        <p:nvSpPr>
          <p:cNvPr id="90" name="Google Shape;90;p14"/>
          <p:cNvSpPr txBox="1"/>
          <p:nvPr>
            <p:ph idx="1" type="subTitle"/>
          </p:nvPr>
        </p:nvSpPr>
        <p:spPr>
          <a:xfrm>
            <a:off x="1524000" y="5093294"/>
            <a:ext cx="9144000" cy="101054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F3F3F"/>
              </a:buClr>
              <a:buSzPts val="2400"/>
              <a:buFont typeface="Arial"/>
              <a:buNone/>
            </a:pPr>
            <a:r>
              <a:rPr b="0" i="0" lang="es-CO" sz="2400" u="none" cap="none" strike="noStrike">
                <a:solidFill>
                  <a:srgbClr val="3F3F3F"/>
                </a:solidFill>
                <a:latin typeface="Calibri"/>
                <a:ea typeface="Calibri"/>
                <a:cs typeface="Calibri"/>
                <a:sym typeface="Calibri"/>
              </a:rPr>
              <a:t>Mg. Richard E. Mendoza G.</a:t>
            </a:r>
            <a:endParaRPr/>
          </a:p>
          <a:p>
            <a:pPr indent="0" lvl="0" marL="0" marR="0" rtl="0" algn="ctr">
              <a:lnSpc>
                <a:spcPct val="90000"/>
              </a:lnSpc>
              <a:spcBef>
                <a:spcPts val="1000"/>
              </a:spcBef>
              <a:spcAft>
                <a:spcPts val="0"/>
              </a:spcAft>
              <a:buClr>
                <a:srgbClr val="3F3F3F"/>
              </a:buClr>
              <a:buSzPts val="2400"/>
              <a:buFont typeface="Arial"/>
              <a:buNone/>
            </a:pPr>
            <a:r>
              <a:rPr b="0" i="0" lang="es-CO" sz="2400" u="none" cap="none" strike="noStrike">
                <a:solidFill>
                  <a:srgbClr val="3F3F3F"/>
                </a:solidFill>
                <a:latin typeface="Calibri"/>
                <a:ea typeface="Calibri"/>
                <a:cs typeface="Calibri"/>
                <a:sym typeface="Calibri"/>
              </a:rPr>
              <a:t>Docente</a:t>
            </a:r>
            <a:endParaRPr/>
          </a:p>
        </p:txBody>
      </p:sp>
      <p:pic>
        <p:nvPicPr>
          <p:cNvPr id="91" name="Google Shape;91;p14"/>
          <p:cNvPicPr preferRelativeResize="0"/>
          <p:nvPr/>
        </p:nvPicPr>
        <p:blipFill rotWithShape="1">
          <a:blip r:embed="rId3">
            <a:alphaModFix/>
          </a:blip>
          <a:srcRect b="0" l="0" r="0" t="0"/>
          <a:stretch/>
        </p:blipFill>
        <p:spPr>
          <a:xfrm>
            <a:off x="7797114" y="4295614"/>
            <a:ext cx="2108886" cy="20245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3600" u="none" cap="none" strike="noStrike">
                <a:solidFill>
                  <a:srgbClr val="AD3333"/>
                </a:solidFill>
                <a:latin typeface="Calibri"/>
                <a:ea typeface="Calibri"/>
                <a:cs typeface="Calibri"/>
                <a:sym typeface="Calibri"/>
              </a:rPr>
              <a:t>EVOLUCIÓN DE C#</a:t>
            </a:r>
            <a:br>
              <a:rPr b="1" i="0" lang="es-CO" sz="3600" u="none" cap="none" strike="noStrike">
                <a:solidFill>
                  <a:srgbClr val="AD3333"/>
                </a:solidFill>
                <a:latin typeface="Calibri"/>
                <a:ea typeface="Calibri"/>
                <a:cs typeface="Calibri"/>
                <a:sym typeface="Calibri"/>
              </a:rPr>
            </a:br>
            <a:r>
              <a:rPr b="1" i="0" lang="es-CO" sz="3600" u="none" cap="none" strike="noStrike">
                <a:solidFill>
                  <a:srgbClr val="AD3333"/>
                </a:solidFill>
                <a:latin typeface="Calibri"/>
                <a:ea typeface="Calibri"/>
                <a:cs typeface="Calibri"/>
                <a:sym typeface="Calibri"/>
              </a:rPr>
              <a:t>PASADO, PRESENTE Y FUTURO</a:t>
            </a:r>
            <a:endParaRPr/>
          </a:p>
        </p:txBody>
      </p:sp>
      <p:pic>
        <p:nvPicPr>
          <p:cNvPr id="187" name="Google Shape;187;p23"/>
          <p:cNvPicPr preferRelativeResize="0"/>
          <p:nvPr/>
        </p:nvPicPr>
        <p:blipFill rotWithShape="1">
          <a:blip r:embed="rId3">
            <a:alphaModFix/>
          </a:blip>
          <a:srcRect b="0" l="5259" r="0" t="2723"/>
          <a:stretch/>
        </p:blipFill>
        <p:spPr>
          <a:xfrm>
            <a:off x="1675423" y="1144589"/>
            <a:ext cx="8469475" cy="52325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4000" u="none" cap="none" strike="noStrike">
                <a:solidFill>
                  <a:srgbClr val="AD3333"/>
                </a:solidFill>
                <a:latin typeface="Calibri"/>
                <a:ea typeface="Calibri"/>
                <a:cs typeface="Calibri"/>
                <a:sym typeface="Calibri"/>
              </a:rPr>
              <a:t>HERRAMIENTAS PARA CREAR SOFTWARE CON C#</a:t>
            </a:r>
            <a:endParaRPr/>
          </a:p>
        </p:txBody>
      </p:sp>
      <p:sp>
        <p:nvSpPr>
          <p:cNvPr id="194" name="Google Shape;194;p24"/>
          <p:cNvSpPr txBox="1"/>
          <p:nvPr/>
        </p:nvSpPr>
        <p:spPr>
          <a:xfrm>
            <a:off x="205811" y="1327148"/>
            <a:ext cx="6087500" cy="224676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Bloc de Notas</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Visual Studio Code</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Visual Studio Community</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Visual Studio for Mac</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Visual Studio Professional / Enterprise </a:t>
            </a:r>
            <a:endParaRPr/>
          </a:p>
        </p:txBody>
      </p:sp>
      <p:sp>
        <p:nvSpPr>
          <p:cNvPr id="195" name="Google Shape;195;p24"/>
          <p:cNvSpPr txBox="1"/>
          <p:nvPr/>
        </p:nvSpPr>
        <p:spPr>
          <a:xfrm>
            <a:off x="7415362" y="4628181"/>
            <a:ext cx="2623988" cy="1815882"/>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Sharp Develop</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Mono Develop</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Sublime</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Etc.</a:t>
            </a:r>
            <a:endParaRPr/>
          </a:p>
        </p:txBody>
      </p:sp>
      <p:pic>
        <p:nvPicPr>
          <p:cNvPr id="196" name="Google Shape;196;p24"/>
          <p:cNvPicPr preferRelativeResize="0"/>
          <p:nvPr/>
        </p:nvPicPr>
        <p:blipFill rotWithShape="1">
          <a:blip r:embed="rId3">
            <a:alphaModFix/>
          </a:blip>
          <a:srcRect b="0" l="0" r="0" t="0"/>
          <a:stretch/>
        </p:blipFill>
        <p:spPr>
          <a:xfrm>
            <a:off x="6984070" y="1438584"/>
            <a:ext cx="1881808" cy="1349221"/>
          </a:xfrm>
          <a:prstGeom prst="rect">
            <a:avLst/>
          </a:prstGeom>
          <a:noFill/>
          <a:ln>
            <a:noFill/>
          </a:ln>
        </p:spPr>
      </p:pic>
      <p:pic>
        <p:nvPicPr>
          <p:cNvPr id="197" name="Google Shape;197;p24"/>
          <p:cNvPicPr preferRelativeResize="0"/>
          <p:nvPr/>
        </p:nvPicPr>
        <p:blipFill rotWithShape="1">
          <a:blip r:embed="rId4">
            <a:alphaModFix/>
          </a:blip>
          <a:srcRect b="0" l="0" r="0" t="0"/>
          <a:stretch/>
        </p:blipFill>
        <p:spPr>
          <a:xfrm>
            <a:off x="9556637" y="1380728"/>
            <a:ext cx="1596256" cy="1604237"/>
          </a:xfrm>
          <a:prstGeom prst="rect">
            <a:avLst/>
          </a:prstGeom>
          <a:noFill/>
          <a:ln>
            <a:noFill/>
          </a:ln>
        </p:spPr>
      </p:pic>
      <p:pic>
        <p:nvPicPr>
          <p:cNvPr id="198" name="Google Shape;198;p24"/>
          <p:cNvPicPr preferRelativeResize="0"/>
          <p:nvPr/>
        </p:nvPicPr>
        <p:blipFill rotWithShape="1">
          <a:blip r:embed="rId5">
            <a:alphaModFix/>
          </a:blip>
          <a:srcRect b="0" l="0" r="0" t="0"/>
          <a:stretch/>
        </p:blipFill>
        <p:spPr>
          <a:xfrm>
            <a:off x="7033283" y="3000510"/>
            <a:ext cx="1627671" cy="1627671"/>
          </a:xfrm>
          <a:prstGeom prst="rect">
            <a:avLst/>
          </a:prstGeom>
          <a:noFill/>
          <a:ln>
            <a:noFill/>
          </a:ln>
        </p:spPr>
      </p:pic>
      <p:pic>
        <p:nvPicPr>
          <p:cNvPr id="199" name="Google Shape;199;p24"/>
          <p:cNvPicPr preferRelativeResize="0"/>
          <p:nvPr/>
        </p:nvPicPr>
        <p:blipFill rotWithShape="1">
          <a:blip r:embed="rId6">
            <a:alphaModFix/>
          </a:blip>
          <a:srcRect b="0" l="0" r="0" t="0"/>
          <a:stretch/>
        </p:blipFill>
        <p:spPr>
          <a:xfrm>
            <a:off x="9043033" y="2787805"/>
            <a:ext cx="2519444" cy="2519444"/>
          </a:xfrm>
          <a:prstGeom prst="rect">
            <a:avLst/>
          </a:prstGeom>
          <a:noFill/>
          <a:ln>
            <a:noFill/>
          </a:ln>
        </p:spPr>
      </p:pic>
      <p:pic>
        <p:nvPicPr>
          <p:cNvPr id="200" name="Google Shape;200;p24"/>
          <p:cNvPicPr preferRelativeResize="0"/>
          <p:nvPr/>
        </p:nvPicPr>
        <p:blipFill rotWithShape="1">
          <a:blip r:embed="rId7">
            <a:alphaModFix/>
          </a:blip>
          <a:srcRect b="0" l="0" r="0" t="0"/>
          <a:stretch/>
        </p:blipFill>
        <p:spPr>
          <a:xfrm>
            <a:off x="484303" y="4206197"/>
            <a:ext cx="1924360" cy="2202103"/>
          </a:xfrm>
          <a:prstGeom prst="rect">
            <a:avLst/>
          </a:prstGeom>
          <a:noFill/>
          <a:ln>
            <a:noFill/>
          </a:ln>
        </p:spPr>
      </p:pic>
      <p:pic>
        <p:nvPicPr>
          <p:cNvPr descr="Resultado de imagen para logo monodevelop`" id="201" name="Google Shape;201;p24"/>
          <p:cNvPicPr preferRelativeResize="0"/>
          <p:nvPr/>
        </p:nvPicPr>
        <p:blipFill rotWithShape="1">
          <a:blip r:embed="rId8">
            <a:alphaModFix/>
          </a:blip>
          <a:srcRect b="0" l="0" r="0" t="0"/>
          <a:stretch/>
        </p:blipFill>
        <p:spPr>
          <a:xfrm>
            <a:off x="2599534" y="4047527"/>
            <a:ext cx="3860800" cy="1079500"/>
          </a:xfrm>
          <a:prstGeom prst="rect">
            <a:avLst/>
          </a:prstGeom>
          <a:noFill/>
          <a:ln>
            <a:noFill/>
          </a:ln>
        </p:spPr>
      </p:pic>
      <p:pic>
        <p:nvPicPr>
          <p:cNvPr descr="Resultado de imagen para logo sublime text 3" id="202" name="Google Shape;202;p24"/>
          <p:cNvPicPr preferRelativeResize="0"/>
          <p:nvPr/>
        </p:nvPicPr>
        <p:blipFill rotWithShape="1">
          <a:blip r:embed="rId9">
            <a:alphaModFix/>
          </a:blip>
          <a:srcRect b="0" l="0" r="0" t="0"/>
          <a:stretch/>
        </p:blipFill>
        <p:spPr>
          <a:xfrm>
            <a:off x="2620222" y="5073912"/>
            <a:ext cx="1416112" cy="1416112"/>
          </a:xfrm>
          <a:prstGeom prst="rect">
            <a:avLst/>
          </a:prstGeom>
          <a:noFill/>
          <a:ln>
            <a:noFill/>
          </a:ln>
        </p:spPr>
      </p:pic>
      <p:pic>
        <p:nvPicPr>
          <p:cNvPr descr="Imagen relacionada" id="203" name="Google Shape;203;p24"/>
          <p:cNvPicPr preferRelativeResize="0"/>
          <p:nvPr/>
        </p:nvPicPr>
        <p:blipFill rotWithShape="1">
          <a:blip r:embed="rId10">
            <a:alphaModFix/>
          </a:blip>
          <a:srcRect b="0" l="0" r="0" t="0"/>
          <a:stretch/>
        </p:blipFill>
        <p:spPr>
          <a:xfrm>
            <a:off x="4418413" y="5079508"/>
            <a:ext cx="1737449" cy="14963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5"/>
          <p:cNvSpPr/>
          <p:nvPr/>
        </p:nvSpPr>
        <p:spPr>
          <a:xfrm>
            <a:off x="1676261" y="798593"/>
            <a:ext cx="408214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1800" u="sng">
                <a:solidFill>
                  <a:schemeClr val="hlink"/>
                </a:solidFill>
                <a:latin typeface="Calibri"/>
                <a:ea typeface="Calibri"/>
                <a:cs typeface="Calibri"/>
                <a:sym typeface="Calibri"/>
                <a:hlinkClick r:id="rId3"/>
              </a:rPr>
              <a:t>https://code.visualstudio.com/Download</a:t>
            </a:r>
            <a:r>
              <a:rPr lang="es-CO" sz="1800">
                <a:solidFill>
                  <a:schemeClr val="dk1"/>
                </a:solidFill>
                <a:latin typeface="Calibri"/>
                <a:ea typeface="Calibri"/>
                <a:cs typeface="Calibri"/>
                <a:sym typeface="Calibri"/>
              </a:rPr>
              <a:t> </a:t>
            </a:r>
            <a:endParaRPr/>
          </a:p>
        </p:txBody>
      </p:sp>
      <p:sp>
        <p:nvSpPr>
          <p:cNvPr id="209" name="Google Shape;209;p25"/>
          <p:cNvSpPr txBox="1"/>
          <p:nvPr>
            <p:ph type="title"/>
          </p:nvPr>
        </p:nvSpPr>
        <p:spPr>
          <a:xfrm>
            <a:off x="205811" y="160027"/>
            <a:ext cx="10515600" cy="55666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VISUAL STUDIO CODE</a:t>
            </a:r>
            <a:endParaRPr/>
          </a:p>
        </p:txBody>
      </p:sp>
      <p:pic>
        <p:nvPicPr>
          <p:cNvPr id="210" name="Google Shape;210;p25"/>
          <p:cNvPicPr preferRelativeResize="0"/>
          <p:nvPr/>
        </p:nvPicPr>
        <p:blipFill rotWithShape="1">
          <a:blip r:embed="rId4">
            <a:alphaModFix/>
          </a:blip>
          <a:srcRect b="0" l="0" r="0" t="0"/>
          <a:stretch/>
        </p:blipFill>
        <p:spPr>
          <a:xfrm>
            <a:off x="1676261" y="1256262"/>
            <a:ext cx="8270789" cy="51692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6"/>
          <p:cNvSpPr/>
          <p:nvPr/>
        </p:nvSpPr>
        <p:spPr>
          <a:xfrm>
            <a:off x="1524001" y="789871"/>
            <a:ext cx="673594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1800" u="sng">
                <a:solidFill>
                  <a:schemeClr val="hlink"/>
                </a:solidFill>
                <a:latin typeface="Calibri"/>
                <a:ea typeface="Calibri"/>
                <a:cs typeface="Calibri"/>
                <a:sym typeface="Calibri"/>
                <a:hlinkClick r:id="rId3"/>
              </a:rPr>
              <a:t>https://www.visualstudio.com/products/visual-studio-community-vs</a:t>
            </a:r>
            <a:endParaRPr sz="1800">
              <a:solidFill>
                <a:schemeClr val="dk1"/>
              </a:solidFill>
              <a:latin typeface="Calibri"/>
              <a:ea typeface="Calibri"/>
              <a:cs typeface="Calibri"/>
              <a:sym typeface="Calibri"/>
            </a:endParaRPr>
          </a:p>
        </p:txBody>
      </p:sp>
      <p:sp>
        <p:nvSpPr>
          <p:cNvPr id="216" name="Google Shape;216;p26"/>
          <p:cNvSpPr txBox="1"/>
          <p:nvPr>
            <p:ph type="title"/>
          </p:nvPr>
        </p:nvSpPr>
        <p:spPr>
          <a:xfrm>
            <a:off x="205811" y="160027"/>
            <a:ext cx="10515600" cy="53195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VISUAL STUDIO COMMUNITY</a:t>
            </a:r>
            <a:endParaRPr/>
          </a:p>
        </p:txBody>
      </p:sp>
      <p:pic>
        <p:nvPicPr>
          <p:cNvPr id="217" name="Google Shape;217;p26"/>
          <p:cNvPicPr preferRelativeResize="0"/>
          <p:nvPr/>
        </p:nvPicPr>
        <p:blipFill rotWithShape="1">
          <a:blip r:embed="rId4">
            <a:alphaModFix/>
          </a:blip>
          <a:srcRect b="0" l="0" r="0" t="0"/>
          <a:stretch/>
        </p:blipFill>
        <p:spPr>
          <a:xfrm>
            <a:off x="1524001" y="1257096"/>
            <a:ext cx="8332573" cy="52078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PARADIGMAS DE PROGRAMACIÓN</a:t>
            </a:r>
            <a:endParaRPr/>
          </a:p>
        </p:txBody>
      </p:sp>
      <p:sp>
        <p:nvSpPr>
          <p:cNvPr id="224" name="Google Shape;224;p27"/>
          <p:cNvSpPr txBox="1"/>
          <p:nvPr/>
        </p:nvSpPr>
        <p:spPr>
          <a:xfrm>
            <a:off x="575311" y="1901264"/>
            <a:ext cx="3962367"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3200">
                <a:solidFill>
                  <a:schemeClr val="dk1"/>
                </a:solidFill>
                <a:latin typeface="Calibri"/>
                <a:ea typeface="Calibri"/>
                <a:cs typeface="Calibri"/>
                <a:sym typeface="Calibri"/>
              </a:rPr>
              <a:t>Orientado a Objetos</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Imperativo</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Funcional</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Dinámico</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Meta programación </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(orientado a atributos)</a:t>
            </a:r>
            <a:endParaRPr/>
          </a:p>
        </p:txBody>
      </p:sp>
      <p:pic>
        <p:nvPicPr>
          <p:cNvPr id="225" name="Google Shape;225;p27"/>
          <p:cNvPicPr preferRelativeResize="0"/>
          <p:nvPr/>
        </p:nvPicPr>
        <p:blipFill rotWithShape="1">
          <a:blip r:embed="rId3">
            <a:alphaModFix/>
          </a:blip>
          <a:srcRect b="0" l="0" r="0" t="0"/>
          <a:stretch/>
        </p:blipFill>
        <p:spPr>
          <a:xfrm>
            <a:off x="4709160" y="1281748"/>
            <a:ext cx="7439214" cy="44103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CÓMO FUNCIONA C#</a:t>
            </a:r>
            <a:endParaRPr/>
          </a:p>
        </p:txBody>
      </p:sp>
      <p:pic>
        <p:nvPicPr>
          <p:cNvPr id="231" name="Google Shape;231;p28"/>
          <p:cNvPicPr preferRelativeResize="0"/>
          <p:nvPr/>
        </p:nvPicPr>
        <p:blipFill rotWithShape="1">
          <a:blip r:embed="rId3">
            <a:alphaModFix/>
          </a:blip>
          <a:srcRect b="0" l="0" r="0" t="0"/>
          <a:stretch/>
        </p:blipFill>
        <p:spPr>
          <a:xfrm>
            <a:off x="1496848" y="1144589"/>
            <a:ext cx="8850343" cy="50161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INTRODUCCIÓN AL LENGUAJE C#</a:t>
            </a:r>
            <a:endParaRPr b="1" i="0" sz="4400" u="none" cap="none" strike="noStrike">
              <a:solidFill>
                <a:schemeClr val="accent1"/>
              </a:solidFill>
              <a:latin typeface="Calibri"/>
              <a:ea typeface="Calibri"/>
              <a:cs typeface="Calibri"/>
              <a:sym typeface="Calibri"/>
            </a:endParaRPr>
          </a:p>
        </p:txBody>
      </p:sp>
      <p:sp>
        <p:nvSpPr>
          <p:cNvPr id="238" name="Google Shape;238;p29"/>
          <p:cNvSpPr txBox="1"/>
          <p:nvPr>
            <p:ph idx="1" type="body"/>
          </p:nvPr>
        </p:nvSpPr>
        <p:spPr>
          <a:xfrm>
            <a:off x="633415" y="1304617"/>
            <a:ext cx="5790245" cy="5036362"/>
          </a:xfrm>
          <a:prstGeom prst="rect">
            <a:avLst/>
          </a:prstGeom>
          <a:noFill/>
          <a:ln>
            <a:noFill/>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Variables y tipos de datos:</a:t>
            </a:r>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Una variable puede verse simplemente como un hueco en el que se puede almacenar un objeto de un determinado tipo al que se le da un cierto nombre. Para poderla utilizar sólo hay que definirla indicando cual erá su nombre y cual será el tipo de datos que podrá almacenar, lo que se hace siguiendo la siguiente intaxis:</a:t>
            </a:r>
            <a:endParaRPr b="1" i="0" sz="2380" u="none" cap="none" strike="noStrike">
              <a:solidFill>
                <a:schemeClr val="dk1"/>
              </a:solidFill>
              <a:latin typeface="Calibri"/>
              <a:ea typeface="Calibri"/>
              <a:cs typeface="Calibri"/>
              <a:sym typeface="Calibri"/>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&lt;tipoVariable&gt; &lt;nombreVariable&gt;</a:t>
            </a:r>
            <a:r>
              <a:rPr b="1" i="0" lang="es-CO" sz="2380" u="none" cap="none" strike="noStrike">
                <a:solidFill>
                  <a:schemeClr val="dk1"/>
                </a:solidFill>
                <a:latin typeface="Calibri"/>
                <a:ea typeface="Calibri"/>
                <a:cs typeface="Calibri"/>
                <a:sym typeface="Calibri"/>
              </a:rPr>
              <a:t>;</a:t>
            </a:r>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Un identificador no puede:</a:t>
            </a:r>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 empezar por un número.</a:t>
            </a:r>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 empezar por un símbolo, ni aunque sea una palabra clave.</a:t>
            </a:r>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 contener más de 511 caracteres.</a:t>
            </a:r>
            <a:endParaRPr/>
          </a:p>
        </p:txBody>
      </p:sp>
      <p:sp>
        <p:nvSpPr>
          <p:cNvPr id="239" name="Google Shape;239;p29"/>
          <p:cNvSpPr txBox="1"/>
          <p:nvPr>
            <p:ph idx="4294967295" type="body"/>
          </p:nvPr>
        </p:nvSpPr>
        <p:spPr>
          <a:xfrm>
            <a:off x="6423660" y="1125538"/>
            <a:ext cx="5577840" cy="554355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960"/>
              <a:buFont typeface="Arial"/>
              <a:buNone/>
            </a:pPr>
            <a:r>
              <a:rPr b="0" i="0" lang="es-CO" sz="1960" u="none" cap="none" strike="noStrike">
                <a:solidFill>
                  <a:schemeClr val="dk1"/>
                </a:solidFill>
                <a:latin typeface="Calibri"/>
                <a:ea typeface="Calibri"/>
                <a:cs typeface="Calibri"/>
                <a:sym typeface="Calibri"/>
              </a:rPr>
              <a:t>Declarar una variable:</a:t>
            </a:r>
            <a:endParaRPr/>
          </a:p>
          <a:p>
            <a:pPr indent="0" lvl="0" marL="0" marR="0" rtl="0" algn="l">
              <a:lnSpc>
                <a:spcPct val="70000"/>
              </a:lnSpc>
              <a:spcBef>
                <a:spcPts val="1000"/>
              </a:spcBef>
              <a:spcAft>
                <a:spcPts val="0"/>
              </a:spcAft>
              <a:buClr>
                <a:schemeClr val="dk1"/>
              </a:buClr>
              <a:buSzPts val="1960"/>
              <a:buFont typeface="Arial"/>
              <a:buNone/>
            </a:pPr>
            <a:r>
              <a:rPr b="1" i="0" lang="es-CO" sz="1960" u="none" cap="none" strike="noStrike">
                <a:solidFill>
                  <a:schemeClr val="dk1"/>
                </a:solidFill>
                <a:latin typeface="Calibri"/>
                <a:ea typeface="Calibri"/>
                <a:cs typeface="Calibri"/>
                <a:sym typeface="Calibri"/>
              </a:rPr>
              <a:t>int</a:t>
            </a:r>
            <a:r>
              <a:rPr b="0" i="0" lang="es-CO" sz="1960" u="none" cap="none" strike="noStrike">
                <a:solidFill>
                  <a:schemeClr val="dk1"/>
                </a:solidFill>
                <a:latin typeface="Calibri"/>
                <a:ea typeface="Calibri"/>
                <a:cs typeface="Calibri"/>
                <a:sym typeface="Calibri"/>
              </a:rPr>
              <a:t> miNumero; </a:t>
            </a:r>
            <a:r>
              <a:rPr b="0" i="1" lang="es-CO" sz="1960" u="none" cap="none" strike="noStrike">
                <a:solidFill>
                  <a:schemeClr val="dk1"/>
                </a:solidFill>
                <a:latin typeface="Calibri"/>
                <a:ea typeface="Calibri"/>
                <a:cs typeface="Calibri"/>
                <a:sym typeface="Calibri"/>
              </a:rPr>
              <a:t>// Declaramos la variable, pero no la inicializamos con ningún valor.</a:t>
            </a:r>
            <a:r>
              <a:rPr b="0" i="0" lang="es-CO" sz="196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1960"/>
              <a:buFont typeface="Arial"/>
              <a:buNone/>
            </a:pPr>
            <a:r>
              <a:rPr b="0" i="0" lang="es-CO" sz="1960" u="none" cap="none" strike="noStrike">
                <a:solidFill>
                  <a:schemeClr val="dk1"/>
                </a:solidFill>
                <a:latin typeface="Calibri"/>
                <a:ea typeface="Calibri"/>
                <a:cs typeface="Calibri"/>
                <a:sym typeface="Calibri"/>
              </a:rPr>
              <a:t>Para asignar un valor a una variable, se indica el identificador de la misma, seguido del símbolo igual (=) y el valor que queremos que almacene:</a:t>
            </a:r>
            <a:endParaRPr/>
          </a:p>
          <a:p>
            <a:pPr indent="0" lvl="0" marL="0" marR="0" rtl="0" algn="l">
              <a:lnSpc>
                <a:spcPct val="70000"/>
              </a:lnSpc>
              <a:spcBef>
                <a:spcPts val="1000"/>
              </a:spcBef>
              <a:spcAft>
                <a:spcPts val="0"/>
              </a:spcAft>
              <a:buClr>
                <a:schemeClr val="dk1"/>
              </a:buClr>
              <a:buSzPts val="1960"/>
              <a:buFont typeface="Arial"/>
              <a:buNone/>
            </a:pPr>
            <a:r>
              <a:rPr b="0" i="0" lang="es-CO" sz="1960" u="none" cap="none" strike="noStrike">
                <a:solidFill>
                  <a:schemeClr val="dk1"/>
                </a:solidFill>
                <a:latin typeface="Calibri"/>
                <a:ea typeface="Calibri"/>
                <a:cs typeface="Calibri"/>
                <a:sym typeface="Calibri"/>
              </a:rPr>
              <a:t>miNumero = 5; </a:t>
            </a:r>
            <a:r>
              <a:rPr b="0" i="1" lang="es-CO" sz="1960" u="none" cap="none" strike="noStrike">
                <a:solidFill>
                  <a:schemeClr val="dk1"/>
                </a:solidFill>
                <a:latin typeface="Calibri"/>
                <a:ea typeface="Calibri"/>
                <a:cs typeface="Calibri"/>
                <a:sym typeface="Calibri"/>
              </a:rPr>
              <a:t>// Asignamos el valor '5'.</a:t>
            </a:r>
            <a:r>
              <a:rPr b="0" i="0" lang="es-CO" sz="196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1960"/>
              <a:buFont typeface="Arial"/>
              <a:buNone/>
            </a:pPr>
            <a:r>
              <a:rPr b="0" i="0" lang="es-CO" sz="1960" u="none" cap="none" strike="noStrike">
                <a:solidFill>
                  <a:schemeClr val="dk1"/>
                </a:solidFill>
                <a:latin typeface="Calibri"/>
                <a:ea typeface="Calibri"/>
                <a:cs typeface="Calibri"/>
                <a:sym typeface="Calibri"/>
              </a:rPr>
              <a:t>También se puede declarar y asignar un valor al mismo tiempo:</a:t>
            </a:r>
            <a:endParaRPr/>
          </a:p>
          <a:p>
            <a:pPr indent="0" lvl="0" marL="0" marR="0" rtl="0" algn="l">
              <a:lnSpc>
                <a:spcPct val="70000"/>
              </a:lnSpc>
              <a:spcBef>
                <a:spcPts val="1000"/>
              </a:spcBef>
              <a:spcAft>
                <a:spcPts val="0"/>
              </a:spcAft>
              <a:buClr>
                <a:schemeClr val="dk1"/>
              </a:buClr>
              <a:buSzPts val="1960"/>
              <a:buFont typeface="Arial"/>
              <a:buNone/>
            </a:pPr>
            <a:r>
              <a:rPr b="1" i="0" lang="es-CO" sz="1960" u="none" cap="none" strike="noStrike">
                <a:solidFill>
                  <a:schemeClr val="dk1"/>
                </a:solidFill>
                <a:latin typeface="Calibri"/>
                <a:ea typeface="Calibri"/>
                <a:cs typeface="Calibri"/>
                <a:sym typeface="Calibri"/>
              </a:rPr>
              <a:t>int</a:t>
            </a:r>
            <a:r>
              <a:rPr b="0" i="0" lang="es-CO" sz="1960" u="none" cap="none" strike="noStrike">
                <a:solidFill>
                  <a:schemeClr val="dk1"/>
                </a:solidFill>
                <a:latin typeface="Calibri"/>
                <a:ea typeface="Calibri"/>
                <a:cs typeface="Calibri"/>
                <a:sym typeface="Calibri"/>
              </a:rPr>
              <a:t> miNumero = 5; </a:t>
            </a:r>
            <a:r>
              <a:rPr b="0" i="1" lang="es-CO" sz="1960" u="none" cap="none" strike="noStrike">
                <a:solidFill>
                  <a:schemeClr val="dk1"/>
                </a:solidFill>
                <a:latin typeface="Calibri"/>
                <a:ea typeface="Calibri"/>
                <a:cs typeface="Calibri"/>
                <a:sym typeface="Calibri"/>
              </a:rPr>
              <a:t>// Declaramos la variable, y asignamos el valor '5'.</a:t>
            </a:r>
            <a:endParaRPr b="0" i="0" sz="196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1960"/>
              <a:buFont typeface="Arial"/>
              <a:buNone/>
            </a:pPr>
            <a:r>
              <a:t/>
            </a:r>
            <a:endParaRPr b="0" i="0" sz="196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1960"/>
              <a:buFont typeface="Arial"/>
              <a:buNone/>
            </a:pPr>
            <a:r>
              <a:rPr b="0" i="0" lang="es-CO" sz="1960" u="none" cap="none" strike="noStrike">
                <a:solidFill>
                  <a:schemeClr val="dk1"/>
                </a:solidFill>
                <a:latin typeface="Calibri"/>
                <a:ea typeface="Calibri"/>
                <a:cs typeface="Calibri"/>
                <a:sym typeface="Calibri"/>
              </a:rPr>
              <a:t>ejemplo:</a:t>
            </a:r>
            <a:endParaRPr/>
          </a:p>
          <a:p>
            <a:pPr indent="0" lvl="0" marL="0" marR="0" rtl="0" algn="l">
              <a:lnSpc>
                <a:spcPct val="70000"/>
              </a:lnSpc>
              <a:spcBef>
                <a:spcPts val="1000"/>
              </a:spcBef>
              <a:spcAft>
                <a:spcPts val="0"/>
              </a:spcAft>
              <a:buClr>
                <a:schemeClr val="dk1"/>
              </a:buClr>
              <a:buSzPts val="1960"/>
              <a:buFont typeface="Arial"/>
              <a:buNone/>
            </a:pPr>
            <a:r>
              <a:rPr b="0" i="0" lang="es-CO" sz="1960" u="none" cap="none" strike="noStrike">
                <a:solidFill>
                  <a:schemeClr val="dk1"/>
                </a:solidFill>
                <a:latin typeface="Calibri"/>
                <a:ea typeface="Calibri"/>
                <a:cs typeface="Calibri"/>
                <a:sym typeface="Calibri"/>
              </a:rPr>
              <a:t>string nombre, ciudad;</a:t>
            </a:r>
            <a:endParaRPr/>
          </a:p>
          <a:p>
            <a:pPr indent="0" lvl="0" marL="0" marR="0" rtl="0" algn="l">
              <a:lnSpc>
                <a:spcPct val="70000"/>
              </a:lnSpc>
              <a:spcBef>
                <a:spcPts val="1000"/>
              </a:spcBef>
              <a:spcAft>
                <a:spcPts val="0"/>
              </a:spcAft>
              <a:buClr>
                <a:schemeClr val="dk1"/>
              </a:buClr>
              <a:buSzPts val="1960"/>
              <a:buFont typeface="Arial"/>
              <a:buNone/>
            </a:pPr>
            <a:r>
              <a:rPr b="0" i="0" lang="es-CO" sz="1960" u="none" cap="none" strike="noStrike">
                <a:solidFill>
                  <a:schemeClr val="dk1"/>
                </a:solidFill>
                <a:latin typeface="Calibri"/>
                <a:ea typeface="Calibri"/>
                <a:cs typeface="Calibri"/>
                <a:sym typeface="Calibri"/>
              </a:rPr>
              <a:t>int alfa, beta;</a:t>
            </a:r>
            <a:endParaRPr/>
          </a:p>
          <a:p>
            <a:pPr indent="0" lvl="0" marL="0" marR="0" rtl="0" algn="l">
              <a:lnSpc>
                <a:spcPct val="70000"/>
              </a:lnSpc>
              <a:spcBef>
                <a:spcPts val="1000"/>
              </a:spcBef>
              <a:spcAft>
                <a:spcPts val="0"/>
              </a:spcAft>
              <a:buClr>
                <a:schemeClr val="dk1"/>
              </a:buClr>
              <a:buSzPts val="1960"/>
              <a:buFont typeface="Arial"/>
              <a:buNone/>
            </a:pPr>
            <a:r>
              <a:rPr b="0" i="0" lang="es-CO" sz="1960" u="none" cap="none" strike="noStrike">
                <a:solidFill>
                  <a:schemeClr val="dk1"/>
                </a:solidFill>
                <a:latin typeface="Calibri"/>
                <a:ea typeface="Calibri"/>
                <a:cs typeface="Calibri"/>
                <a:sym typeface="Calibri"/>
              </a:rPr>
              <a:t>string ciudad=“tijuana”;</a:t>
            </a:r>
            <a:endParaRPr/>
          </a:p>
          <a:p>
            <a:pPr indent="0" lvl="0" marL="0" marR="0" rtl="0" algn="l">
              <a:lnSpc>
                <a:spcPct val="70000"/>
              </a:lnSpc>
              <a:spcBef>
                <a:spcPts val="1000"/>
              </a:spcBef>
              <a:spcAft>
                <a:spcPts val="0"/>
              </a:spcAft>
              <a:buClr>
                <a:schemeClr val="dk1"/>
              </a:buClr>
              <a:buSzPts val="1960"/>
              <a:buFont typeface="Arial"/>
              <a:buNone/>
            </a:pPr>
            <a:r>
              <a:rPr b="0" i="0" lang="es-CO" sz="1960" u="none" cap="none" strike="noStrike">
                <a:solidFill>
                  <a:schemeClr val="dk1"/>
                </a:solidFill>
                <a:latin typeface="Calibri"/>
                <a:ea typeface="Calibri"/>
                <a:cs typeface="Calibri"/>
                <a:sym typeface="Calibri"/>
              </a:rPr>
              <a:t>float pi=3.1416;</a:t>
            </a:r>
            <a:endParaRPr/>
          </a:p>
          <a:p>
            <a:pPr indent="0" lvl="0" marL="0" marR="0" rtl="0" algn="l">
              <a:lnSpc>
                <a:spcPct val="70000"/>
              </a:lnSpc>
              <a:spcBef>
                <a:spcPts val="1000"/>
              </a:spcBef>
              <a:spcAft>
                <a:spcPts val="0"/>
              </a:spcAft>
              <a:buClr>
                <a:schemeClr val="dk1"/>
              </a:buClr>
              <a:buSzPts val="1960"/>
              <a:buFont typeface="Arial"/>
              <a:buNone/>
            </a:pPr>
            <a:r>
              <a:t/>
            </a:r>
            <a:endParaRPr b="0" i="0" sz="196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INTRODUCCIÓN AL LENGUAJE C#</a:t>
            </a:r>
            <a:endParaRPr b="1" i="0" sz="4400" u="none" cap="none" strike="noStrike">
              <a:solidFill>
                <a:schemeClr val="accent1"/>
              </a:solidFill>
              <a:latin typeface="Calibri"/>
              <a:ea typeface="Calibri"/>
              <a:cs typeface="Calibri"/>
              <a:sym typeface="Calibri"/>
            </a:endParaRPr>
          </a:p>
        </p:txBody>
      </p:sp>
      <p:sp>
        <p:nvSpPr>
          <p:cNvPr id="246" name="Google Shape;246;p30"/>
          <p:cNvSpPr txBox="1"/>
          <p:nvPr>
            <p:ph idx="1" type="body"/>
          </p:nvPr>
        </p:nvSpPr>
        <p:spPr>
          <a:xfrm>
            <a:off x="633415" y="1304617"/>
            <a:ext cx="5241605" cy="5036362"/>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Recordar que c# net es case-sensitive, es decir reconoce la diferencia que hay entre mayusculas y minusculas, en otras palabras no declarar alfa e intentar capturar o desplegar ALFA.</a:t>
            </a:r>
            <a:endParaRPr/>
          </a:p>
          <a:p>
            <a:pPr indent="0" lvl="0" marL="0" marR="0" rtl="0" algn="just">
              <a:lnSpc>
                <a:spcPct val="80000"/>
              </a:lnSpc>
              <a:spcBef>
                <a:spcPts val="1000"/>
              </a:spcBef>
              <a:spcAft>
                <a:spcPts val="0"/>
              </a:spcAft>
              <a:buClr>
                <a:schemeClr val="dk1"/>
              </a:buClr>
              <a:buSzPts val="2380"/>
              <a:buFont typeface="Arial"/>
              <a:buNone/>
            </a:pPr>
            <a:r>
              <a:t/>
            </a:r>
            <a:endParaRPr b="0" i="0" sz="238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Para convertir numeros a strings no hay problema, solo cargar o asignar el numero o variable numerica a la variable string, pero para convertir strings a numeros existen y deberan usarse los metodos Parse de las clases respectivasejemplo;</a:t>
            </a:r>
            <a:endParaRPr/>
          </a:p>
          <a:p>
            <a:pPr indent="0" lvl="0" marL="0" marR="0" rtl="0" algn="just">
              <a:lnSpc>
                <a:spcPct val="8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String beta1=“100”;</a:t>
            </a:r>
            <a:endParaRPr/>
          </a:p>
          <a:p>
            <a:pPr indent="0" lvl="0" marL="0" marR="0" rtl="0" algn="just">
              <a:lnSpc>
                <a:spcPct val="8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Int beta2 = System.Int32.Parse(beta1);</a:t>
            </a:r>
            <a:endParaRPr/>
          </a:p>
          <a:p>
            <a:pPr indent="0" lvl="0" marL="0" marR="0" rtl="0" algn="just">
              <a:lnSpc>
                <a:spcPct val="80000"/>
              </a:lnSpc>
              <a:spcBef>
                <a:spcPts val="1000"/>
              </a:spcBef>
              <a:spcAft>
                <a:spcPts val="0"/>
              </a:spcAft>
              <a:buClr>
                <a:schemeClr val="dk1"/>
              </a:buClr>
              <a:buSzPts val="2380"/>
              <a:buFont typeface="Arial"/>
              <a:buNone/>
            </a:pPr>
            <a:r>
              <a:t/>
            </a:r>
            <a:endParaRPr b="0" i="0" sz="2380" u="none" cap="none" strike="noStrike">
              <a:solidFill>
                <a:schemeClr val="dk1"/>
              </a:solidFill>
              <a:latin typeface="Calibri"/>
              <a:ea typeface="Calibri"/>
              <a:cs typeface="Calibri"/>
              <a:sym typeface="Calibri"/>
            </a:endParaRPr>
          </a:p>
        </p:txBody>
      </p:sp>
      <p:sp>
        <p:nvSpPr>
          <p:cNvPr id="247" name="Google Shape;247;p30"/>
          <p:cNvSpPr txBox="1"/>
          <p:nvPr>
            <p:ph idx="4294967295" type="body"/>
          </p:nvPr>
        </p:nvSpPr>
        <p:spPr>
          <a:xfrm>
            <a:off x="6126480" y="1125538"/>
            <a:ext cx="6065520" cy="554355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Constantes:</a:t>
            </a:r>
            <a:endParaRPr/>
          </a:p>
          <a:p>
            <a:pPr indent="0" lvl="0" marL="0" marR="0" rtl="0" algn="l">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Las constantes son valores inmutables, y por tanto no se pueden cambiar.</a:t>
            </a:r>
            <a:endParaRPr/>
          </a:p>
          <a:p>
            <a:pPr indent="0" lvl="0" marL="0" marR="0" rtl="0" algn="l">
              <a:lnSpc>
                <a:spcPct val="70000"/>
              </a:lnSpc>
              <a:spcBef>
                <a:spcPts val="1000"/>
              </a:spcBef>
              <a:spcAft>
                <a:spcPts val="0"/>
              </a:spcAft>
              <a:buClr>
                <a:schemeClr val="dk1"/>
              </a:buClr>
              <a:buSzPts val="2380"/>
              <a:buFont typeface="Arial"/>
              <a:buNone/>
            </a:pPr>
            <a:r>
              <a:rPr b="1" i="0" lang="es-CO" sz="2380" u="none" cap="none" strike="noStrike">
                <a:solidFill>
                  <a:schemeClr val="dk1"/>
                </a:solidFill>
                <a:latin typeface="Calibri"/>
                <a:ea typeface="Calibri"/>
                <a:cs typeface="Calibri"/>
                <a:sym typeface="Calibri"/>
              </a:rPr>
              <a:t>const</a:t>
            </a:r>
            <a:endParaRPr b="0" i="0" sz="238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Cuando se declara una constante con la palabra clave const, también se debe asignar el valor. Tras esto, la constante queda bloqueada y no se puede cambiar. Son implícitamente estáticas (static).</a:t>
            </a:r>
            <a:endParaRPr/>
          </a:p>
          <a:p>
            <a:pPr indent="0" lvl="0" marL="0" marR="0" rtl="0" algn="l">
              <a:lnSpc>
                <a:spcPct val="70000"/>
              </a:lnSpc>
              <a:spcBef>
                <a:spcPts val="1000"/>
              </a:spcBef>
              <a:spcAft>
                <a:spcPts val="0"/>
              </a:spcAft>
              <a:buClr>
                <a:schemeClr val="dk1"/>
              </a:buClr>
              <a:buSzPts val="2380"/>
              <a:buFont typeface="Arial"/>
              <a:buNone/>
            </a:pPr>
            <a:r>
              <a:rPr b="1" i="0" lang="es-CO" sz="2380" u="none" cap="none" strike="noStrike">
                <a:solidFill>
                  <a:schemeClr val="dk1"/>
                </a:solidFill>
                <a:latin typeface="Calibri"/>
                <a:ea typeface="Calibri"/>
                <a:cs typeface="Calibri"/>
                <a:sym typeface="Calibri"/>
              </a:rPr>
              <a:t>const</a:t>
            </a:r>
            <a:r>
              <a:rPr b="0" i="0" lang="es-CO" sz="2380" u="none" cap="none" strike="noStrike">
                <a:solidFill>
                  <a:schemeClr val="dk1"/>
                </a:solidFill>
                <a:latin typeface="Calibri"/>
                <a:ea typeface="Calibri"/>
                <a:cs typeface="Calibri"/>
                <a:sym typeface="Calibri"/>
              </a:rPr>
              <a:t> </a:t>
            </a:r>
            <a:r>
              <a:rPr b="1" i="0" lang="es-CO" sz="2380" u="none" cap="none" strike="noStrike">
                <a:solidFill>
                  <a:schemeClr val="dk1"/>
                </a:solidFill>
                <a:latin typeface="Calibri"/>
                <a:ea typeface="Calibri"/>
                <a:cs typeface="Calibri"/>
                <a:sym typeface="Calibri"/>
              </a:rPr>
              <a:t>double</a:t>
            </a:r>
            <a:r>
              <a:rPr b="0" i="0" lang="es-CO" sz="2380" u="none" cap="none" strike="noStrike">
                <a:solidFill>
                  <a:schemeClr val="dk1"/>
                </a:solidFill>
                <a:latin typeface="Calibri"/>
                <a:ea typeface="Calibri"/>
                <a:cs typeface="Calibri"/>
                <a:sym typeface="Calibri"/>
              </a:rPr>
              <a:t> PI = 3.1415;</a:t>
            </a:r>
            <a:endParaRPr/>
          </a:p>
          <a:p>
            <a:pPr indent="0" lvl="0" marL="0" marR="0" rtl="0" algn="l">
              <a:lnSpc>
                <a:spcPct val="70000"/>
              </a:lnSpc>
              <a:spcBef>
                <a:spcPts val="1000"/>
              </a:spcBef>
              <a:spcAft>
                <a:spcPts val="0"/>
              </a:spcAft>
              <a:buClr>
                <a:schemeClr val="dk1"/>
              </a:buClr>
              <a:buSzPts val="2380"/>
              <a:buFont typeface="Arial"/>
              <a:buNone/>
            </a:pPr>
            <a:r>
              <a:t/>
            </a:r>
            <a:endParaRPr b="1" i="0" sz="238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380"/>
              <a:buFont typeface="Arial"/>
              <a:buNone/>
            </a:pPr>
            <a:r>
              <a:rPr b="1" i="0" lang="es-CO" sz="2380" u="none" cap="none" strike="noStrike">
                <a:solidFill>
                  <a:schemeClr val="dk1"/>
                </a:solidFill>
                <a:latin typeface="Calibri"/>
                <a:ea typeface="Calibri"/>
                <a:cs typeface="Calibri"/>
                <a:sym typeface="Calibri"/>
              </a:rPr>
              <a:t>readonly</a:t>
            </a:r>
            <a:endParaRPr b="0" i="0" sz="238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A diferencia de const, no requiere que se asigne el valor al mismo tiempo que se declara. Pueden ser miembros de la instancia o miembros estáticos de la clase (static).</a:t>
            </a:r>
            <a:endParaRPr/>
          </a:p>
          <a:p>
            <a:pPr indent="0" lvl="0" marL="0" marR="0" rtl="0" algn="l">
              <a:lnSpc>
                <a:spcPct val="70000"/>
              </a:lnSpc>
              <a:spcBef>
                <a:spcPts val="1000"/>
              </a:spcBef>
              <a:spcAft>
                <a:spcPts val="0"/>
              </a:spcAft>
              <a:buClr>
                <a:schemeClr val="dk1"/>
              </a:buClr>
              <a:buSzPts val="2380"/>
              <a:buFont typeface="Arial"/>
              <a:buNone/>
            </a:pPr>
            <a:r>
              <a:rPr b="1" i="0" lang="es-CO" sz="2380" u="none" cap="none" strike="noStrike">
                <a:solidFill>
                  <a:schemeClr val="dk1"/>
                </a:solidFill>
                <a:latin typeface="Calibri"/>
                <a:ea typeface="Calibri"/>
                <a:cs typeface="Calibri"/>
                <a:sym typeface="Calibri"/>
              </a:rPr>
              <a:t>readonly</a:t>
            </a:r>
            <a:r>
              <a:rPr b="0" i="0" lang="es-CO" sz="2380" u="none" cap="none" strike="noStrike">
                <a:solidFill>
                  <a:schemeClr val="dk1"/>
                </a:solidFill>
                <a:latin typeface="Calibri"/>
                <a:ea typeface="Calibri"/>
                <a:cs typeface="Calibri"/>
                <a:sym typeface="Calibri"/>
              </a:rPr>
              <a:t> </a:t>
            </a:r>
            <a:r>
              <a:rPr b="1" i="0" lang="es-CO" sz="2380" u="none" cap="none" strike="noStrike">
                <a:solidFill>
                  <a:schemeClr val="dk1"/>
                </a:solidFill>
                <a:latin typeface="Calibri"/>
                <a:ea typeface="Calibri"/>
                <a:cs typeface="Calibri"/>
                <a:sym typeface="Calibri"/>
              </a:rPr>
              <a:t>double</a:t>
            </a:r>
            <a:r>
              <a:rPr b="0" i="0" lang="es-CO" sz="2380" u="none" cap="none" strike="noStrike">
                <a:solidFill>
                  <a:schemeClr val="dk1"/>
                </a:solidFill>
                <a:latin typeface="Calibri"/>
                <a:ea typeface="Calibri"/>
                <a:cs typeface="Calibri"/>
                <a:sym typeface="Calibri"/>
              </a:rPr>
              <a:t> E; E = 2.71828;</a:t>
            </a:r>
            <a:endParaRPr/>
          </a:p>
          <a:p>
            <a:pPr indent="0" lvl="0" marL="0" marR="0" rtl="0" algn="l">
              <a:lnSpc>
                <a:spcPct val="70000"/>
              </a:lnSpc>
              <a:spcBef>
                <a:spcPts val="1000"/>
              </a:spcBef>
              <a:spcAft>
                <a:spcPts val="0"/>
              </a:spcAft>
              <a:buClr>
                <a:schemeClr val="dk1"/>
              </a:buClr>
              <a:buSzPts val="2380"/>
              <a:buFont typeface="Arial"/>
              <a:buNone/>
            </a:pPr>
            <a:r>
              <a:t/>
            </a:r>
            <a:endParaRPr b="0" i="0" sz="238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TIPOS DE DATOS</a:t>
            </a:r>
            <a:endParaRPr b="1" i="0" sz="4400" u="none" cap="none" strike="noStrike">
              <a:solidFill>
                <a:schemeClr val="accent1"/>
              </a:solidFill>
              <a:latin typeface="Calibri"/>
              <a:ea typeface="Calibri"/>
              <a:cs typeface="Calibri"/>
              <a:sym typeface="Calibri"/>
            </a:endParaRPr>
          </a:p>
        </p:txBody>
      </p:sp>
      <p:pic>
        <p:nvPicPr>
          <p:cNvPr id="254" name="Google Shape;254;p31"/>
          <p:cNvPicPr preferRelativeResize="0"/>
          <p:nvPr>
            <p:ph idx="1" type="body"/>
          </p:nvPr>
        </p:nvPicPr>
        <p:blipFill rotWithShape="1">
          <a:blip r:embed="rId3">
            <a:alphaModFix/>
          </a:blip>
          <a:srcRect b="0" l="0" r="0" t="0"/>
          <a:stretch/>
        </p:blipFill>
        <p:spPr>
          <a:xfrm>
            <a:off x="413727" y="1308712"/>
            <a:ext cx="11575082" cy="452938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2"/>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PRIMER PROGRAMA C#</a:t>
            </a:r>
            <a:endParaRPr b="1" i="0" sz="4400" u="none" cap="none" strike="noStrike">
              <a:solidFill>
                <a:schemeClr val="accent1"/>
              </a:solidFill>
              <a:latin typeface="Calibri"/>
              <a:ea typeface="Calibri"/>
              <a:cs typeface="Calibri"/>
              <a:sym typeface="Calibri"/>
            </a:endParaRPr>
          </a:p>
        </p:txBody>
      </p:sp>
      <p:sp>
        <p:nvSpPr>
          <p:cNvPr id="261" name="Google Shape;261;p32"/>
          <p:cNvSpPr txBox="1"/>
          <p:nvPr>
            <p:ph idx="1" type="body"/>
          </p:nvPr>
        </p:nvSpPr>
        <p:spPr>
          <a:xfrm>
            <a:off x="6564923" y="1304617"/>
            <a:ext cx="4993667" cy="5036362"/>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int num1, num2, suma, producto; string linea; Console.Write("Ingrese primer valor:"); linea = Console.ReadLine(); num1 = int.Parse(linea); Console.Write("Ingrese segundo valor:"); linea = Console.ReadLine(); num2 = int.Parse(linea); suma = num1 + num2; producto = num1 * num2; Console.Write("La suma de los dos valores es:"); Console.WriteLine(suma); Console.Write("El producto de los dos valores es:"); Console.WriteLine(producto); Console.ReadKey();</a:t>
            </a:r>
            <a:endParaRPr/>
          </a:p>
        </p:txBody>
      </p:sp>
      <p:sp>
        <p:nvSpPr>
          <p:cNvPr id="262" name="Google Shape;262;p32"/>
          <p:cNvSpPr txBox="1"/>
          <p:nvPr>
            <p:ph idx="4294967295" type="body"/>
          </p:nvPr>
        </p:nvSpPr>
        <p:spPr>
          <a:xfrm>
            <a:off x="0" y="1125538"/>
            <a:ext cx="6096000" cy="5543550"/>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2800"/>
              <a:buFont typeface="Arial"/>
              <a:buChar char="•"/>
            </a:pPr>
            <a:r>
              <a:rPr b="1" i="0" lang="es-CO" sz="2800" u="none" cap="none" strike="noStrike">
                <a:solidFill>
                  <a:schemeClr val="dk1"/>
                </a:solidFill>
                <a:latin typeface="Calibri"/>
                <a:ea typeface="Calibri"/>
                <a:cs typeface="Calibri"/>
                <a:sym typeface="Calibri"/>
              </a:rPr>
              <a:t>Problema:</a:t>
            </a:r>
            <a:endParaRPr/>
          </a:p>
          <a:p>
            <a:pPr indent="-228600" lvl="0" marL="228600" marR="0" rtl="0" algn="just">
              <a:lnSpc>
                <a:spcPct val="90000"/>
              </a:lnSpc>
              <a:spcBef>
                <a:spcPts val="1000"/>
              </a:spcBef>
              <a:spcAft>
                <a:spcPts val="0"/>
              </a:spcAft>
              <a:buClr>
                <a:schemeClr val="dk1"/>
              </a:buClr>
              <a:buSzPts val="2800"/>
              <a:buFont typeface="Arial"/>
              <a:buChar char="•"/>
            </a:pPr>
            <a:r>
              <a:rPr b="0" i="0" lang="es-CO" sz="2800" u="none" cap="none" strike="noStrike">
                <a:solidFill>
                  <a:schemeClr val="dk1"/>
                </a:solidFill>
                <a:latin typeface="Calibri"/>
                <a:ea typeface="Calibri"/>
                <a:cs typeface="Calibri"/>
                <a:sym typeface="Calibri"/>
              </a:rPr>
              <a:t>Realizar la carga de dos números enteros por teclado e imprimir su suma y su producto.</a:t>
            </a:r>
            <a:endParaRPr/>
          </a:p>
          <a:p>
            <a:pPr indent="-228600" lvl="0" marL="228600" marR="0" rtl="0" algn="just">
              <a:lnSpc>
                <a:spcPct val="90000"/>
              </a:lnSpc>
              <a:spcBef>
                <a:spcPts val="1000"/>
              </a:spcBef>
              <a:spcAft>
                <a:spcPts val="0"/>
              </a:spcAft>
              <a:buClr>
                <a:schemeClr val="dk1"/>
              </a:buClr>
              <a:buSzPts val="2800"/>
              <a:buFont typeface="Arial"/>
              <a:buChar char="•"/>
            </a:pPr>
            <a:r>
              <a:rPr b="0" i="0" lang="es-CO" sz="2800" u="none" cap="none" strike="noStrike">
                <a:solidFill>
                  <a:schemeClr val="dk1"/>
                </a:solidFill>
                <a:latin typeface="Calibri"/>
                <a:ea typeface="Calibri"/>
                <a:cs typeface="Calibri"/>
                <a:sym typeface="Calibri"/>
              </a:rPr>
              <a:t>Crear un nuevo proyecto de linea de comandos, copiar el codigo y ejecutarlo.</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descr="Resultado de imagen para Anders Hejlsberg" id="97" name="Google Shape;97;p15"/>
          <p:cNvPicPr preferRelativeResize="0"/>
          <p:nvPr/>
        </p:nvPicPr>
        <p:blipFill rotWithShape="1">
          <a:blip r:embed="rId3">
            <a:alphaModFix/>
          </a:blip>
          <a:srcRect b="0" l="0" r="0" t="0"/>
          <a:stretch/>
        </p:blipFill>
        <p:spPr>
          <a:xfrm>
            <a:off x="0" y="-1"/>
            <a:ext cx="12192000" cy="6850897"/>
          </a:xfrm>
          <a:prstGeom prst="rect">
            <a:avLst/>
          </a:prstGeom>
          <a:noFill/>
          <a:ln>
            <a:noFill/>
          </a:ln>
        </p:spPr>
      </p:pic>
      <p:pic>
        <p:nvPicPr>
          <p:cNvPr id="98" name="Google Shape;98;p15"/>
          <p:cNvPicPr preferRelativeResize="0"/>
          <p:nvPr/>
        </p:nvPicPr>
        <p:blipFill rotWithShape="1">
          <a:blip r:embed="rId4">
            <a:alphaModFix/>
          </a:blip>
          <a:srcRect b="47082" l="16901" r="12207" t="23140"/>
          <a:stretch/>
        </p:blipFill>
        <p:spPr>
          <a:xfrm>
            <a:off x="443768" y="539616"/>
            <a:ext cx="3540370" cy="1008185"/>
          </a:xfrm>
          <a:prstGeom prst="rect">
            <a:avLst/>
          </a:prstGeom>
          <a:noFill/>
          <a:ln>
            <a:noFill/>
          </a:ln>
        </p:spPr>
      </p:pic>
      <p:pic>
        <p:nvPicPr>
          <p:cNvPr id="99" name="Google Shape;99;p15"/>
          <p:cNvPicPr preferRelativeResize="0"/>
          <p:nvPr/>
        </p:nvPicPr>
        <p:blipFill rotWithShape="1">
          <a:blip r:embed="rId5">
            <a:alphaModFix/>
          </a:blip>
          <a:srcRect b="0" l="0" r="0" t="0"/>
          <a:stretch/>
        </p:blipFill>
        <p:spPr>
          <a:xfrm>
            <a:off x="443768" y="1804322"/>
            <a:ext cx="1793467" cy="1235500"/>
          </a:xfrm>
          <a:prstGeom prst="rect">
            <a:avLst/>
          </a:prstGeom>
          <a:noFill/>
          <a:ln>
            <a:noFill/>
          </a:ln>
        </p:spPr>
      </p:pic>
      <p:pic>
        <p:nvPicPr>
          <p:cNvPr id="100" name="Google Shape;100;p15"/>
          <p:cNvPicPr preferRelativeResize="0"/>
          <p:nvPr/>
        </p:nvPicPr>
        <p:blipFill rotWithShape="1">
          <a:blip r:embed="rId6">
            <a:alphaModFix/>
          </a:blip>
          <a:srcRect b="0" l="0" r="0" t="0"/>
          <a:stretch/>
        </p:blipFill>
        <p:spPr>
          <a:xfrm>
            <a:off x="443768" y="3095603"/>
            <a:ext cx="4381988" cy="3442991"/>
          </a:xfrm>
          <a:prstGeom prst="rect">
            <a:avLst/>
          </a:prstGeom>
          <a:noFill/>
          <a:ln>
            <a:noFill/>
          </a:ln>
        </p:spPr>
      </p:pic>
      <p:pic>
        <p:nvPicPr>
          <p:cNvPr id="101" name="Google Shape;101;p15"/>
          <p:cNvPicPr preferRelativeResize="0"/>
          <p:nvPr/>
        </p:nvPicPr>
        <p:blipFill rotWithShape="1">
          <a:blip r:embed="rId7">
            <a:alphaModFix/>
          </a:blip>
          <a:srcRect b="0" l="0" r="0" t="0"/>
          <a:stretch/>
        </p:blipFill>
        <p:spPr>
          <a:xfrm>
            <a:off x="2213952" y="1860642"/>
            <a:ext cx="2611803" cy="1179180"/>
          </a:xfrm>
          <a:prstGeom prst="rect">
            <a:avLst/>
          </a:prstGeom>
          <a:noFill/>
          <a:ln>
            <a:noFill/>
          </a:ln>
        </p:spPr>
      </p:pic>
      <p:sp>
        <p:nvSpPr>
          <p:cNvPr id="102" name="Google Shape;102;p15"/>
          <p:cNvSpPr/>
          <p:nvPr/>
        </p:nvSpPr>
        <p:spPr>
          <a:xfrm>
            <a:off x="9273332" y="278006"/>
            <a:ext cx="271362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CO" sz="2800" u="none" cap="none" strike="noStrike">
                <a:solidFill>
                  <a:schemeClr val="lt1"/>
                </a:solidFill>
                <a:latin typeface="Calibri"/>
                <a:ea typeface="Calibri"/>
                <a:cs typeface="Calibri"/>
                <a:sym typeface="Calibri"/>
              </a:rPr>
              <a:t>Anders Hejlsberg</a:t>
            </a:r>
            <a:endParaRPr/>
          </a:p>
        </p:txBody>
      </p:sp>
      <p:pic>
        <p:nvPicPr>
          <p:cNvPr id="103" name="Google Shape;103;p15"/>
          <p:cNvPicPr preferRelativeResize="0"/>
          <p:nvPr/>
        </p:nvPicPr>
        <p:blipFill rotWithShape="1">
          <a:blip r:embed="rId8">
            <a:alphaModFix/>
          </a:blip>
          <a:srcRect b="0" l="0" r="0" t="0"/>
          <a:stretch/>
        </p:blipFill>
        <p:spPr>
          <a:xfrm>
            <a:off x="9266286" y="5957458"/>
            <a:ext cx="2720674" cy="5811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205811" y="160027"/>
            <a:ext cx="10515600" cy="50037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OPERADORES</a:t>
            </a:r>
            <a:endParaRPr b="1" i="0" sz="4400" u="none" cap="none" strike="noStrike">
              <a:solidFill>
                <a:schemeClr val="accent1"/>
              </a:solidFill>
              <a:latin typeface="Calibri"/>
              <a:ea typeface="Calibri"/>
              <a:cs typeface="Calibri"/>
              <a:sym typeface="Calibri"/>
            </a:endParaRPr>
          </a:p>
        </p:txBody>
      </p:sp>
      <p:sp>
        <p:nvSpPr>
          <p:cNvPr id="269" name="Google Shape;269;p33"/>
          <p:cNvSpPr txBox="1"/>
          <p:nvPr>
            <p:ph idx="1" type="body"/>
          </p:nvPr>
        </p:nvSpPr>
        <p:spPr>
          <a:xfrm>
            <a:off x="5369169" y="1304617"/>
            <a:ext cx="6189421" cy="5036362"/>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Ejercicios:</a:t>
            </a:r>
            <a:endParaRPr b="0" i="0" sz="280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1. Realizar la carga del lado de un cuadrado, mostrar por pantalla el perímetro del mismo (El perímetro de un cuadrado se calcula multiplicando el valor del lado por cuatro)</a:t>
            </a:r>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2. Escribir un programa en el cual se ingresen cuatro números, calcular e informar la suma de los dos primeros y el producto del tercero y el cuarto.</a:t>
            </a:r>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3. Realizar un programa que lea cuatro valores numéricos e informar su suma y promedio.</a:t>
            </a:r>
            <a:endParaRPr/>
          </a:p>
        </p:txBody>
      </p:sp>
      <p:pic>
        <p:nvPicPr>
          <p:cNvPr id="270" name="Google Shape;270;p33"/>
          <p:cNvPicPr preferRelativeResize="0"/>
          <p:nvPr>
            <p:ph idx="4294967295" type="body"/>
          </p:nvPr>
        </p:nvPicPr>
        <p:blipFill rotWithShape="1">
          <a:blip r:embed="rId3">
            <a:alphaModFix/>
          </a:blip>
          <a:srcRect b="0" l="0" r="0" t="0"/>
          <a:stretch/>
        </p:blipFill>
        <p:spPr>
          <a:xfrm>
            <a:off x="961292" y="1447104"/>
            <a:ext cx="4200525" cy="47513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SENTENCIAS CONDICIONALES</a:t>
            </a:r>
            <a:endParaRPr b="1" i="0" sz="4400" u="none" cap="none" strike="noStrike">
              <a:solidFill>
                <a:schemeClr val="accent1"/>
              </a:solidFill>
              <a:latin typeface="Calibri"/>
              <a:ea typeface="Calibri"/>
              <a:cs typeface="Calibri"/>
              <a:sym typeface="Calibri"/>
            </a:endParaRPr>
          </a:p>
        </p:txBody>
      </p:sp>
      <p:sp>
        <p:nvSpPr>
          <p:cNvPr id="277" name="Google Shape;277;p34"/>
          <p:cNvSpPr txBox="1"/>
          <p:nvPr>
            <p:ph idx="1" type="body"/>
          </p:nvPr>
        </p:nvSpPr>
        <p:spPr>
          <a:xfrm>
            <a:off x="7018020" y="1304617"/>
            <a:ext cx="4540570" cy="4593263"/>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330"/>
              <a:buFont typeface="Arial"/>
              <a:buNone/>
            </a:pPr>
            <a:r>
              <a:rPr b="1" i="0" lang="es-CO" sz="1330" u="none" cap="none" strike="noStrike">
                <a:solidFill>
                  <a:schemeClr val="dk1"/>
                </a:solidFill>
                <a:latin typeface="Calibri"/>
                <a:ea typeface="Calibri"/>
                <a:cs typeface="Calibri"/>
                <a:sym typeface="Calibri"/>
              </a:rPr>
              <a:t>if-else</a:t>
            </a:r>
            <a:endParaRPr/>
          </a:p>
          <a:p>
            <a:pPr indent="0" lvl="0" marL="0" marR="0" rtl="0" algn="l">
              <a:lnSpc>
                <a:spcPct val="70000"/>
              </a:lnSpc>
              <a:spcBef>
                <a:spcPts val="1000"/>
              </a:spcBef>
              <a:spcAft>
                <a:spcPts val="0"/>
              </a:spcAft>
              <a:buClr>
                <a:schemeClr val="dk1"/>
              </a:buClr>
              <a:buSzPts val="1330"/>
              <a:buFont typeface="Arial"/>
              <a:buNone/>
            </a:pPr>
            <a:r>
              <a:rPr b="1" i="0" lang="es-CO" sz="1330" u="none" cap="none" strike="noStrike">
                <a:solidFill>
                  <a:schemeClr val="dk1"/>
                </a:solidFill>
                <a:latin typeface="Calibri"/>
                <a:ea typeface="Calibri"/>
                <a:cs typeface="Calibri"/>
                <a:sym typeface="Calibri"/>
              </a:rPr>
              <a:t>If(){}</a:t>
            </a:r>
            <a:endParaRPr/>
          </a:p>
          <a:p>
            <a:pPr indent="0" lvl="0" marL="0" marR="0" rtl="0" algn="l">
              <a:lnSpc>
                <a:spcPct val="70000"/>
              </a:lnSpc>
              <a:spcBef>
                <a:spcPts val="1000"/>
              </a:spcBef>
              <a:spcAft>
                <a:spcPts val="0"/>
              </a:spcAft>
              <a:buClr>
                <a:schemeClr val="dk1"/>
              </a:buClr>
              <a:buSzPts val="1330"/>
              <a:buFont typeface="Arial"/>
              <a:buNone/>
            </a:pPr>
            <a:r>
              <a:rPr b="1" i="0" lang="es-CO" sz="1330" u="none" cap="none" strike="noStrike">
                <a:solidFill>
                  <a:schemeClr val="dk1"/>
                </a:solidFill>
                <a:latin typeface="Calibri"/>
                <a:ea typeface="Calibri"/>
                <a:cs typeface="Calibri"/>
                <a:sym typeface="Calibri"/>
              </a:rPr>
              <a:t>If(){}else{}</a:t>
            </a:r>
            <a:endParaRPr b="0" i="0" sz="133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1330"/>
              <a:buFont typeface="Arial"/>
              <a:buNone/>
            </a:pPr>
            <a:r>
              <a:rPr b="1" i="0" lang="es-CO" sz="1330" u="none" cap="none" strike="noStrike">
                <a:solidFill>
                  <a:schemeClr val="dk1"/>
                </a:solidFill>
                <a:latin typeface="Calibri"/>
                <a:ea typeface="Calibri"/>
                <a:cs typeface="Calibri"/>
                <a:sym typeface="Calibri"/>
              </a:rPr>
              <a:t>if</a:t>
            </a:r>
            <a:r>
              <a:rPr b="0" i="0" lang="es-CO" sz="1330" u="none" cap="none" strike="noStrike">
                <a:solidFill>
                  <a:schemeClr val="dk1"/>
                </a:solidFill>
                <a:latin typeface="Calibri"/>
                <a:ea typeface="Calibri"/>
                <a:cs typeface="Calibri"/>
                <a:sym typeface="Calibri"/>
              </a:rPr>
              <a:t> (i == 2) </a:t>
            </a:r>
            <a:endParaRPr/>
          </a:p>
          <a:p>
            <a:pPr indent="0" lvl="0" marL="0" marR="0" rtl="0" algn="l">
              <a:lnSpc>
                <a:spcPct val="70000"/>
              </a:lnSpc>
              <a:spcBef>
                <a:spcPts val="1000"/>
              </a:spcBef>
              <a:spcAft>
                <a:spcPts val="0"/>
              </a:spcAft>
              <a:buClr>
                <a:schemeClr val="dk1"/>
              </a:buClr>
              <a:buSzPts val="1330"/>
              <a:buFont typeface="Arial"/>
              <a:buNone/>
            </a:pPr>
            <a:r>
              <a:rPr b="0" i="0" lang="es-CO" sz="1330" u="none" cap="none" strike="noStrike">
                <a:solidFill>
                  <a:schemeClr val="dk1"/>
                </a:solidFill>
                <a:latin typeface="Calibri"/>
                <a:ea typeface="Calibri"/>
                <a:cs typeface="Calibri"/>
                <a:sym typeface="Calibri"/>
              </a:rPr>
              <a:t>	{ </a:t>
            </a:r>
            <a:r>
              <a:rPr b="0" i="1" lang="es-CO" sz="1330" u="none" cap="none" strike="noStrike">
                <a:solidFill>
                  <a:schemeClr val="dk1"/>
                </a:solidFill>
                <a:latin typeface="Calibri"/>
                <a:ea typeface="Calibri"/>
                <a:cs typeface="Calibri"/>
                <a:sym typeface="Calibri"/>
              </a:rPr>
              <a:t>// ...</a:t>
            </a:r>
            <a:r>
              <a:rPr b="0" i="0" lang="es-CO" sz="1330" u="none" cap="none" strike="noStrike">
                <a:solidFill>
                  <a:schemeClr val="dk1"/>
                </a:solidFill>
                <a:latin typeface="Calibri"/>
                <a:ea typeface="Calibri"/>
                <a:cs typeface="Calibri"/>
                <a:sym typeface="Calibri"/>
              </a:rPr>
              <a:t> } </a:t>
            </a:r>
            <a:endParaRPr/>
          </a:p>
          <a:p>
            <a:pPr indent="0" lvl="0" marL="0" marR="0" rtl="0" algn="l">
              <a:lnSpc>
                <a:spcPct val="70000"/>
              </a:lnSpc>
              <a:spcBef>
                <a:spcPts val="1000"/>
              </a:spcBef>
              <a:spcAft>
                <a:spcPts val="0"/>
              </a:spcAft>
              <a:buClr>
                <a:schemeClr val="dk1"/>
              </a:buClr>
              <a:buSzPts val="1330"/>
              <a:buFont typeface="Arial"/>
              <a:buNone/>
            </a:pPr>
            <a:r>
              <a:rPr b="1" i="0" lang="es-CO" sz="1330" u="none" cap="none" strike="noStrike">
                <a:solidFill>
                  <a:schemeClr val="dk1"/>
                </a:solidFill>
                <a:latin typeface="Calibri"/>
                <a:ea typeface="Calibri"/>
                <a:cs typeface="Calibri"/>
                <a:sym typeface="Calibri"/>
              </a:rPr>
              <a:t>else</a:t>
            </a:r>
            <a:r>
              <a:rPr b="0" i="0" lang="es-CO" sz="1330" u="none" cap="none" strike="noStrike">
                <a:solidFill>
                  <a:schemeClr val="dk1"/>
                </a:solidFill>
                <a:latin typeface="Calibri"/>
                <a:ea typeface="Calibri"/>
                <a:cs typeface="Calibri"/>
                <a:sym typeface="Calibri"/>
              </a:rPr>
              <a:t> </a:t>
            </a:r>
            <a:r>
              <a:rPr b="1" i="0" lang="es-CO" sz="1330" u="none" cap="none" strike="noStrike">
                <a:solidFill>
                  <a:schemeClr val="dk1"/>
                </a:solidFill>
                <a:latin typeface="Calibri"/>
                <a:ea typeface="Calibri"/>
                <a:cs typeface="Calibri"/>
                <a:sym typeface="Calibri"/>
              </a:rPr>
              <a:t>if</a:t>
            </a:r>
            <a:r>
              <a:rPr b="0" i="0" lang="es-CO" sz="1330" u="none" cap="none" strike="noStrike">
                <a:solidFill>
                  <a:schemeClr val="dk1"/>
                </a:solidFill>
                <a:latin typeface="Calibri"/>
                <a:ea typeface="Calibri"/>
                <a:cs typeface="Calibri"/>
                <a:sym typeface="Calibri"/>
              </a:rPr>
              <a:t> (i == 3)</a:t>
            </a:r>
            <a:endParaRPr/>
          </a:p>
          <a:p>
            <a:pPr indent="0" lvl="0" marL="0" marR="0" rtl="0" algn="l">
              <a:lnSpc>
                <a:spcPct val="70000"/>
              </a:lnSpc>
              <a:spcBef>
                <a:spcPts val="1000"/>
              </a:spcBef>
              <a:spcAft>
                <a:spcPts val="0"/>
              </a:spcAft>
              <a:buClr>
                <a:schemeClr val="dk1"/>
              </a:buClr>
              <a:buSzPts val="1330"/>
              <a:buFont typeface="Arial"/>
              <a:buNone/>
            </a:pPr>
            <a:r>
              <a:rPr b="0" i="0" lang="es-CO" sz="1330" u="none" cap="none" strike="noStrike">
                <a:solidFill>
                  <a:schemeClr val="dk1"/>
                </a:solidFill>
                <a:latin typeface="Calibri"/>
                <a:ea typeface="Calibri"/>
                <a:cs typeface="Calibri"/>
                <a:sym typeface="Calibri"/>
              </a:rPr>
              <a:t>	 { </a:t>
            </a:r>
            <a:r>
              <a:rPr b="0" i="1" lang="es-CO" sz="1330" u="none" cap="none" strike="noStrike">
                <a:solidFill>
                  <a:schemeClr val="dk1"/>
                </a:solidFill>
                <a:latin typeface="Calibri"/>
                <a:ea typeface="Calibri"/>
                <a:cs typeface="Calibri"/>
                <a:sym typeface="Calibri"/>
              </a:rPr>
              <a:t>// ...</a:t>
            </a:r>
            <a:r>
              <a:rPr b="0" i="0" lang="es-CO" sz="133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1330"/>
              <a:buFont typeface="Arial"/>
              <a:buNone/>
            </a:pPr>
            <a:r>
              <a:rPr b="0" i="0" lang="es-CO" sz="1330" u="none" cap="none" strike="noStrike">
                <a:solidFill>
                  <a:schemeClr val="dk1"/>
                </a:solidFill>
                <a:latin typeface="Calibri"/>
                <a:ea typeface="Calibri"/>
                <a:cs typeface="Calibri"/>
                <a:sym typeface="Calibri"/>
              </a:rPr>
              <a:t> </a:t>
            </a:r>
            <a:r>
              <a:rPr b="1" i="0" lang="es-CO" sz="1330" u="none" cap="none" strike="noStrike">
                <a:solidFill>
                  <a:schemeClr val="dk1"/>
                </a:solidFill>
                <a:latin typeface="Calibri"/>
                <a:ea typeface="Calibri"/>
                <a:cs typeface="Calibri"/>
                <a:sym typeface="Calibri"/>
              </a:rPr>
              <a:t>else</a:t>
            </a:r>
            <a:r>
              <a:rPr b="0" i="0" lang="es-CO" sz="133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1330"/>
              <a:buFont typeface="Arial"/>
              <a:buNone/>
            </a:pPr>
            <a:r>
              <a:rPr b="0" i="0" lang="es-CO" sz="1330" u="none" cap="none" strike="noStrike">
                <a:solidFill>
                  <a:schemeClr val="dk1"/>
                </a:solidFill>
                <a:latin typeface="Calibri"/>
                <a:ea typeface="Calibri"/>
                <a:cs typeface="Calibri"/>
                <a:sym typeface="Calibri"/>
              </a:rPr>
              <a:t>	{ </a:t>
            </a:r>
            <a:r>
              <a:rPr b="0" i="1" lang="es-CO" sz="1330" u="none" cap="none" strike="noStrike">
                <a:solidFill>
                  <a:schemeClr val="dk1"/>
                </a:solidFill>
                <a:latin typeface="Calibri"/>
                <a:ea typeface="Calibri"/>
                <a:cs typeface="Calibri"/>
                <a:sym typeface="Calibri"/>
              </a:rPr>
              <a:t>// ...</a:t>
            </a:r>
            <a:r>
              <a:rPr b="0" i="0" lang="es-CO" sz="133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1330"/>
              <a:buFont typeface="Arial"/>
              <a:buNone/>
            </a:pPr>
            <a:r>
              <a:rPr b="1" i="0" lang="es-CO" sz="1330" u="none" cap="none" strike="noStrike">
                <a:solidFill>
                  <a:schemeClr val="dk1"/>
                </a:solidFill>
                <a:latin typeface="Calibri"/>
                <a:ea typeface="Calibri"/>
                <a:cs typeface="Calibri"/>
                <a:sym typeface="Calibri"/>
              </a:rPr>
              <a:t>switch</a:t>
            </a:r>
            <a:endParaRPr b="0" i="0" sz="133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1330"/>
              <a:buFont typeface="Arial"/>
              <a:buNone/>
            </a:pPr>
            <a:r>
              <a:rPr b="1" i="0" lang="es-CO" sz="1330" u="none" cap="none" strike="noStrike">
                <a:solidFill>
                  <a:schemeClr val="dk1"/>
                </a:solidFill>
                <a:latin typeface="Calibri"/>
                <a:ea typeface="Calibri"/>
                <a:cs typeface="Calibri"/>
                <a:sym typeface="Calibri"/>
              </a:rPr>
              <a:t>switch</a:t>
            </a:r>
            <a:r>
              <a:rPr b="0" i="0" lang="es-CO" sz="1330" u="none" cap="none" strike="noStrike">
                <a:solidFill>
                  <a:schemeClr val="dk1"/>
                </a:solidFill>
                <a:latin typeface="Calibri"/>
                <a:ea typeface="Calibri"/>
                <a:cs typeface="Calibri"/>
                <a:sym typeface="Calibri"/>
              </a:rPr>
              <a:t> (i)</a:t>
            </a:r>
            <a:endParaRPr/>
          </a:p>
          <a:p>
            <a:pPr indent="0" lvl="0" marL="0" marR="0" rtl="0" algn="l">
              <a:lnSpc>
                <a:spcPct val="70000"/>
              </a:lnSpc>
              <a:spcBef>
                <a:spcPts val="1000"/>
              </a:spcBef>
              <a:spcAft>
                <a:spcPts val="0"/>
              </a:spcAft>
              <a:buClr>
                <a:schemeClr val="dk1"/>
              </a:buClr>
              <a:buSzPts val="1330"/>
              <a:buFont typeface="Arial"/>
              <a:buNone/>
            </a:pPr>
            <a:r>
              <a:rPr b="0" i="0" lang="es-CO" sz="133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1330"/>
              <a:buFont typeface="Arial"/>
              <a:buNone/>
            </a:pPr>
            <a:r>
              <a:rPr b="0" i="0" lang="es-CO" sz="1330" u="none" cap="none" strike="noStrike">
                <a:solidFill>
                  <a:schemeClr val="dk1"/>
                </a:solidFill>
                <a:latin typeface="Calibri"/>
                <a:ea typeface="Calibri"/>
                <a:cs typeface="Calibri"/>
                <a:sym typeface="Calibri"/>
              </a:rPr>
              <a:t> </a:t>
            </a:r>
            <a:r>
              <a:rPr b="1" i="0" lang="es-CO" sz="1330" u="none" cap="none" strike="noStrike">
                <a:solidFill>
                  <a:schemeClr val="dk1"/>
                </a:solidFill>
                <a:latin typeface="Calibri"/>
                <a:ea typeface="Calibri"/>
                <a:cs typeface="Calibri"/>
                <a:sym typeface="Calibri"/>
              </a:rPr>
              <a:t>case</a:t>
            </a:r>
            <a:r>
              <a:rPr b="0" i="0" lang="es-CO" sz="1330" u="none" cap="none" strike="noStrike">
                <a:solidFill>
                  <a:schemeClr val="dk1"/>
                </a:solidFill>
                <a:latin typeface="Calibri"/>
                <a:ea typeface="Calibri"/>
                <a:cs typeface="Calibri"/>
                <a:sym typeface="Calibri"/>
              </a:rPr>
              <a:t> 1: ... </a:t>
            </a:r>
            <a:r>
              <a:rPr b="1" i="0" lang="es-CO" sz="1330" u="none" cap="none" strike="noStrike">
                <a:solidFill>
                  <a:schemeClr val="dk1"/>
                </a:solidFill>
                <a:latin typeface="Calibri"/>
                <a:ea typeface="Calibri"/>
                <a:cs typeface="Calibri"/>
                <a:sym typeface="Calibri"/>
              </a:rPr>
              <a:t>break</a:t>
            </a:r>
            <a:r>
              <a:rPr b="0" i="0" lang="es-CO" sz="1330" u="none" cap="none" strike="noStrike">
                <a:solidFill>
                  <a:schemeClr val="dk1"/>
                </a:solidFill>
                <a:latin typeface="Calibri"/>
                <a:ea typeface="Calibri"/>
                <a:cs typeface="Calibri"/>
                <a:sym typeface="Calibri"/>
              </a:rPr>
              <a:t>;</a:t>
            </a:r>
            <a:endParaRPr/>
          </a:p>
          <a:p>
            <a:pPr indent="0" lvl="0" marL="0" marR="0" rtl="0" algn="l">
              <a:lnSpc>
                <a:spcPct val="70000"/>
              </a:lnSpc>
              <a:spcBef>
                <a:spcPts val="1000"/>
              </a:spcBef>
              <a:spcAft>
                <a:spcPts val="0"/>
              </a:spcAft>
              <a:buClr>
                <a:schemeClr val="dk1"/>
              </a:buClr>
              <a:buSzPts val="1330"/>
              <a:buFont typeface="Arial"/>
              <a:buNone/>
            </a:pPr>
            <a:r>
              <a:rPr b="0" i="0" lang="es-CO" sz="1330" u="none" cap="none" strike="noStrike">
                <a:solidFill>
                  <a:schemeClr val="dk1"/>
                </a:solidFill>
                <a:latin typeface="Calibri"/>
                <a:ea typeface="Calibri"/>
                <a:cs typeface="Calibri"/>
                <a:sym typeface="Calibri"/>
              </a:rPr>
              <a:t> </a:t>
            </a:r>
            <a:r>
              <a:rPr b="1" i="0" lang="es-CO" sz="1330" u="none" cap="none" strike="noStrike">
                <a:solidFill>
                  <a:schemeClr val="dk1"/>
                </a:solidFill>
                <a:latin typeface="Calibri"/>
                <a:ea typeface="Calibri"/>
                <a:cs typeface="Calibri"/>
                <a:sym typeface="Calibri"/>
              </a:rPr>
              <a:t>case</a:t>
            </a:r>
            <a:r>
              <a:rPr b="0" i="0" lang="es-CO" sz="1330" u="none" cap="none" strike="noStrike">
                <a:solidFill>
                  <a:schemeClr val="dk1"/>
                </a:solidFill>
                <a:latin typeface="Calibri"/>
                <a:ea typeface="Calibri"/>
                <a:cs typeface="Calibri"/>
                <a:sym typeface="Calibri"/>
              </a:rPr>
              <a:t> 2: </a:t>
            </a:r>
            <a:endParaRPr/>
          </a:p>
          <a:p>
            <a:pPr indent="0" lvl="0" marL="0" marR="0" rtl="0" algn="l">
              <a:lnSpc>
                <a:spcPct val="70000"/>
              </a:lnSpc>
              <a:spcBef>
                <a:spcPts val="1000"/>
              </a:spcBef>
              <a:spcAft>
                <a:spcPts val="0"/>
              </a:spcAft>
              <a:buClr>
                <a:schemeClr val="dk1"/>
              </a:buClr>
              <a:buSzPts val="1330"/>
              <a:buFont typeface="Arial"/>
              <a:buNone/>
            </a:pPr>
            <a:r>
              <a:rPr b="1" i="0" lang="es-CO" sz="1330" u="none" cap="none" strike="noStrike">
                <a:solidFill>
                  <a:schemeClr val="dk1"/>
                </a:solidFill>
                <a:latin typeface="Calibri"/>
                <a:ea typeface="Calibri"/>
                <a:cs typeface="Calibri"/>
                <a:sym typeface="Calibri"/>
              </a:rPr>
              <a:t>case</a:t>
            </a:r>
            <a:r>
              <a:rPr b="0" i="0" lang="es-CO" sz="1330" u="none" cap="none" strike="noStrike">
                <a:solidFill>
                  <a:schemeClr val="dk1"/>
                </a:solidFill>
                <a:latin typeface="Calibri"/>
                <a:ea typeface="Calibri"/>
                <a:cs typeface="Calibri"/>
                <a:sym typeface="Calibri"/>
              </a:rPr>
              <a:t> 3: ... </a:t>
            </a:r>
            <a:r>
              <a:rPr b="1" i="0" lang="es-CO" sz="1330" u="none" cap="none" strike="noStrike">
                <a:solidFill>
                  <a:schemeClr val="dk1"/>
                </a:solidFill>
                <a:latin typeface="Calibri"/>
                <a:ea typeface="Calibri"/>
                <a:cs typeface="Calibri"/>
                <a:sym typeface="Calibri"/>
              </a:rPr>
              <a:t>break</a:t>
            </a:r>
            <a:r>
              <a:rPr b="0" i="0" lang="es-CO" sz="133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1330"/>
              <a:buFont typeface="Arial"/>
              <a:buNone/>
            </a:pPr>
            <a:r>
              <a:rPr b="1" i="0" lang="es-CO" sz="1330" u="none" cap="none" strike="noStrike">
                <a:solidFill>
                  <a:schemeClr val="dk1"/>
                </a:solidFill>
                <a:latin typeface="Calibri"/>
                <a:ea typeface="Calibri"/>
                <a:cs typeface="Calibri"/>
                <a:sym typeface="Calibri"/>
              </a:rPr>
              <a:t>default</a:t>
            </a:r>
            <a:r>
              <a:rPr b="0" i="0" lang="es-CO" sz="1330" u="none" cap="none" strike="noStrike">
                <a:solidFill>
                  <a:schemeClr val="dk1"/>
                </a:solidFill>
                <a:latin typeface="Calibri"/>
                <a:ea typeface="Calibri"/>
                <a:cs typeface="Calibri"/>
                <a:sym typeface="Calibri"/>
              </a:rPr>
              <a:t>: ... </a:t>
            </a:r>
            <a:r>
              <a:rPr b="1" i="0" lang="es-CO" sz="1330" u="none" cap="none" strike="noStrike">
                <a:solidFill>
                  <a:schemeClr val="dk1"/>
                </a:solidFill>
                <a:latin typeface="Calibri"/>
                <a:ea typeface="Calibri"/>
                <a:cs typeface="Calibri"/>
                <a:sym typeface="Calibri"/>
              </a:rPr>
              <a:t>break</a:t>
            </a:r>
            <a:r>
              <a:rPr b="0" i="0" lang="es-CO" sz="133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1330"/>
              <a:buFont typeface="Arial"/>
              <a:buNone/>
            </a:pPr>
            <a:r>
              <a:rPr b="0" i="0" lang="es-CO" sz="1330" u="none" cap="none" strike="noStrike">
                <a:solidFill>
                  <a:schemeClr val="dk1"/>
                </a:solidFill>
                <a:latin typeface="Calibri"/>
                <a:ea typeface="Calibri"/>
                <a:cs typeface="Calibri"/>
                <a:sym typeface="Calibri"/>
              </a:rPr>
              <a:t>}</a:t>
            </a:r>
            <a:endParaRPr/>
          </a:p>
        </p:txBody>
      </p:sp>
      <p:sp>
        <p:nvSpPr>
          <p:cNvPr id="278" name="Google Shape;278;p34"/>
          <p:cNvSpPr txBox="1"/>
          <p:nvPr>
            <p:ph idx="4294967295" type="body"/>
          </p:nvPr>
        </p:nvSpPr>
        <p:spPr>
          <a:xfrm>
            <a:off x="1431360" y="1144589"/>
            <a:ext cx="4832279" cy="5472112"/>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No todos los problemas pueden resolverse empleando estructuras secuenciales. Cuando hay que tomar una decisión aparecen las estructuras condicionales.</a:t>
            </a:r>
            <a:br>
              <a:rPr b="0" i="0" lang="es-CO" sz="2800" u="none" cap="none" strike="noStrike">
                <a:solidFill>
                  <a:schemeClr val="dk1"/>
                </a:solidFill>
                <a:latin typeface="Calibri"/>
                <a:ea typeface="Calibri"/>
                <a:cs typeface="Calibri"/>
                <a:sym typeface="Calibri"/>
              </a:rPr>
            </a:br>
            <a:r>
              <a:rPr b="0" i="0" lang="es-CO" sz="2800" u="none" cap="none" strike="noStrike">
                <a:solidFill>
                  <a:schemeClr val="dk1"/>
                </a:solidFill>
                <a:latin typeface="Calibri"/>
                <a:ea typeface="Calibri"/>
                <a:cs typeface="Calibri"/>
                <a:sym typeface="Calibri"/>
              </a:rPr>
              <a:t>En nuestra vida diaria se nos presentan situaciones donde debemos decidir.</a:t>
            </a:r>
            <a:br>
              <a:rPr b="0" i="0" lang="es-CO" sz="2800" u="none" cap="none" strike="noStrike">
                <a:solidFill>
                  <a:schemeClr val="dk1"/>
                </a:solidFill>
                <a:latin typeface="Calibri"/>
                <a:ea typeface="Calibri"/>
                <a:cs typeface="Calibri"/>
                <a:sym typeface="Calibri"/>
              </a:rPr>
            </a:br>
            <a:r>
              <a:rPr b="0" i="0" lang="es-CO" sz="2800" u="none" cap="none" strike="noStrike">
                <a:solidFill>
                  <a:schemeClr val="dk1"/>
                </a:solidFill>
                <a:latin typeface="Calibri"/>
                <a:ea typeface="Calibri"/>
                <a:cs typeface="Calibri"/>
                <a:sym typeface="Calibri"/>
              </a:rPr>
              <a:t>¿Elijo la carrera A o la carrera B?</a:t>
            </a:r>
            <a:br>
              <a:rPr b="0" i="0" lang="es-CO" sz="2800" u="none" cap="none" strike="noStrike">
                <a:solidFill>
                  <a:schemeClr val="dk1"/>
                </a:solidFill>
                <a:latin typeface="Calibri"/>
                <a:ea typeface="Calibri"/>
                <a:cs typeface="Calibri"/>
                <a:sym typeface="Calibri"/>
              </a:rPr>
            </a:br>
            <a:r>
              <a:rPr b="0" i="0" lang="es-CO" sz="2800" u="none" cap="none" strike="noStrike">
                <a:solidFill>
                  <a:schemeClr val="dk1"/>
                </a:solidFill>
                <a:latin typeface="Calibri"/>
                <a:ea typeface="Calibri"/>
                <a:cs typeface="Calibri"/>
                <a:sym typeface="Calibri"/>
              </a:rPr>
              <a:t>¿Me pongo este pantalón?</a:t>
            </a:r>
            <a:br>
              <a:rPr b="0" i="0" lang="es-CO" sz="2800" u="none" cap="none" strike="noStrike">
                <a:solidFill>
                  <a:schemeClr val="dk1"/>
                </a:solidFill>
                <a:latin typeface="Calibri"/>
                <a:ea typeface="Calibri"/>
                <a:cs typeface="Calibri"/>
                <a:sym typeface="Calibri"/>
              </a:rPr>
            </a:br>
            <a:r>
              <a:rPr b="0" i="0" lang="es-CO" sz="2800" u="none" cap="none" strike="noStrike">
                <a:solidFill>
                  <a:schemeClr val="dk1"/>
                </a:solidFill>
                <a:latin typeface="Calibri"/>
                <a:ea typeface="Calibri"/>
                <a:cs typeface="Calibri"/>
                <a:sym typeface="Calibri"/>
              </a:rPr>
              <a:t>Para ir al trabajo, ¿elijo el camino A o el camino B?</a:t>
            </a:r>
            <a:br>
              <a:rPr b="0" i="0" lang="es-CO" sz="2800" u="none" cap="none" strike="noStrike">
                <a:solidFill>
                  <a:schemeClr val="dk1"/>
                </a:solidFill>
                <a:latin typeface="Calibri"/>
                <a:ea typeface="Calibri"/>
                <a:cs typeface="Calibri"/>
                <a:sym typeface="Calibri"/>
              </a:rPr>
            </a:br>
            <a:r>
              <a:rPr b="0" i="0" lang="es-CO" sz="2800" u="none" cap="none" strike="noStrike">
                <a:solidFill>
                  <a:schemeClr val="dk1"/>
                </a:solidFill>
                <a:latin typeface="Calibri"/>
                <a:ea typeface="Calibri"/>
                <a:cs typeface="Calibri"/>
                <a:sym typeface="Calibri"/>
              </a:rPr>
              <a:t>Al cursar una carrera, ¿elijo el turno mañana, tarde o noche?</a:t>
            </a:r>
            <a:endParaRPr b="1" i="0" sz="280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SENTENCIA CONDICIONAL IF</a:t>
            </a:r>
            <a:endParaRPr b="1" i="0" sz="4400" u="none" cap="none" strike="noStrike">
              <a:solidFill>
                <a:schemeClr val="accent1"/>
              </a:solidFill>
              <a:latin typeface="Calibri"/>
              <a:ea typeface="Calibri"/>
              <a:cs typeface="Calibri"/>
              <a:sym typeface="Calibri"/>
            </a:endParaRPr>
          </a:p>
        </p:txBody>
      </p:sp>
      <p:sp>
        <p:nvSpPr>
          <p:cNvPr id="285" name="Google Shape;285;p35"/>
          <p:cNvSpPr txBox="1"/>
          <p:nvPr>
            <p:ph idx="1" type="body"/>
          </p:nvPr>
        </p:nvSpPr>
        <p:spPr>
          <a:xfrm>
            <a:off x="633415" y="1304617"/>
            <a:ext cx="5424485" cy="50363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1" i="0" lang="es-CO" sz="2800" u="none" cap="none" strike="noStrike">
                <a:solidFill>
                  <a:schemeClr val="dk1"/>
                </a:solidFill>
                <a:latin typeface="Calibri"/>
                <a:ea typeface="Calibri"/>
                <a:cs typeface="Calibri"/>
                <a:sym typeface="Calibri"/>
              </a:rPr>
              <a:t>Problema:</a:t>
            </a:r>
            <a:endParaRPr/>
          </a:p>
          <a:p>
            <a:pPr indent="0" lvl="0" marL="0" marR="0" rtl="0" algn="l">
              <a:lnSpc>
                <a:spcPct val="9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Ingresar el sueldo de una persona, </a:t>
            </a:r>
            <a:endParaRPr/>
          </a:p>
          <a:p>
            <a:pPr indent="0" lvl="0" marL="0" marR="0" rtl="0" algn="l">
              <a:lnSpc>
                <a:spcPct val="9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si supera los 3000 pesos mostrar un mensaje en pantalla indicando que debe abonar impuestos.</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286" name="Google Shape;286;p35"/>
          <p:cNvPicPr preferRelativeResize="0"/>
          <p:nvPr>
            <p:ph idx="4294967295" type="body"/>
          </p:nvPr>
        </p:nvPicPr>
        <p:blipFill rotWithShape="1">
          <a:blip r:embed="rId3">
            <a:alphaModFix/>
          </a:blip>
          <a:srcRect b="0" l="0" r="0" t="0"/>
          <a:stretch/>
        </p:blipFill>
        <p:spPr>
          <a:xfrm>
            <a:off x="6792595" y="1468755"/>
            <a:ext cx="4759325" cy="42084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SENTENCIAS CONDICIONAL IF</a:t>
            </a:r>
            <a:endParaRPr b="1" i="0" sz="4400" u="none" cap="none" strike="noStrike">
              <a:solidFill>
                <a:schemeClr val="accent1"/>
              </a:solidFill>
              <a:latin typeface="Calibri"/>
              <a:ea typeface="Calibri"/>
              <a:cs typeface="Calibri"/>
              <a:sym typeface="Calibri"/>
            </a:endParaRPr>
          </a:p>
        </p:txBody>
      </p:sp>
      <p:sp>
        <p:nvSpPr>
          <p:cNvPr id="293" name="Google Shape;293;p36"/>
          <p:cNvSpPr txBox="1"/>
          <p:nvPr>
            <p:ph idx="1" type="body"/>
          </p:nvPr>
        </p:nvSpPr>
        <p:spPr>
          <a:xfrm>
            <a:off x="633415" y="1304617"/>
            <a:ext cx="10925175" cy="50363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1" i="0" lang="es-CO" sz="2800" u="none" cap="none" strike="noStrike">
                <a:solidFill>
                  <a:schemeClr val="dk1"/>
                </a:solidFill>
                <a:latin typeface="Calibri"/>
                <a:ea typeface="Calibri"/>
                <a:cs typeface="Calibri"/>
                <a:sym typeface="Calibri"/>
              </a:rPr>
              <a:t>Ejercicios:</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94" name="Google Shape;294;p36"/>
          <p:cNvSpPr txBox="1"/>
          <p:nvPr>
            <p:ph idx="4294967295" type="body"/>
          </p:nvPr>
        </p:nvSpPr>
        <p:spPr>
          <a:xfrm>
            <a:off x="633415" y="1938020"/>
            <a:ext cx="5181600" cy="4351338"/>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1. Realizar un programa que lea por teclado dos números, si el primero es mayor al segundo informar su suma y diferencia, en caso contrario informar el producto y la división del primero respecto al segundo.</a:t>
            </a:r>
            <a:endParaRPr/>
          </a:p>
          <a:p>
            <a:pPr indent="0" lvl="0" marL="0" marR="0" rtl="0" algn="just">
              <a:lnSpc>
                <a:spcPct val="80000"/>
              </a:lnSpc>
              <a:spcBef>
                <a:spcPts val="1000"/>
              </a:spcBef>
              <a:spcAft>
                <a:spcPts val="0"/>
              </a:spcAft>
              <a:buClr>
                <a:srgbClr val="FF0000"/>
              </a:buClr>
              <a:buSzPts val="2800"/>
              <a:buFont typeface="Arial"/>
              <a:buNone/>
            </a:pPr>
            <a:r>
              <a:rPr b="0" i="0" lang="es-CO" sz="2800" u="none" cap="none" strike="noStrike">
                <a:solidFill>
                  <a:srgbClr val="FF0000"/>
                </a:solidFill>
                <a:latin typeface="Calibri"/>
                <a:ea typeface="Calibri"/>
                <a:cs typeface="Calibri"/>
                <a:sym typeface="Calibri"/>
              </a:rPr>
              <a:t>2. Se ingresan tres notas de un alumno, si el promedio es mayor o igual a siete mostrar un mensaje "Promocionado".</a:t>
            </a:r>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295" name="Google Shape;295;p36"/>
          <p:cNvSpPr txBox="1"/>
          <p:nvPr>
            <p:ph idx="4294967295" type="body"/>
          </p:nvPr>
        </p:nvSpPr>
        <p:spPr>
          <a:xfrm>
            <a:off x="6332220" y="1850708"/>
            <a:ext cx="5539740" cy="2995612"/>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3. Se ingresa por teclado un número positivo de uno o dos dígitos (1..99) mostrar un mensaje indicando si el número tiene uno o dos dígitos.</a:t>
            </a:r>
            <a:br>
              <a:rPr b="0" i="0" lang="es-CO" sz="2800" u="none" cap="none" strike="noStrike">
                <a:solidFill>
                  <a:schemeClr val="dk1"/>
                </a:solidFill>
                <a:latin typeface="Calibri"/>
                <a:ea typeface="Calibri"/>
                <a:cs typeface="Calibri"/>
                <a:sym typeface="Calibri"/>
              </a:rPr>
            </a:br>
            <a:r>
              <a:rPr b="0" i="0" lang="es-CO" sz="2800" u="none" cap="none" strike="noStrike">
                <a:solidFill>
                  <a:schemeClr val="dk1"/>
                </a:solidFill>
                <a:latin typeface="Calibri"/>
                <a:ea typeface="Calibri"/>
                <a:cs typeface="Calibri"/>
                <a:sym typeface="Calibri"/>
              </a:rPr>
              <a:t>(Tener en cuenta que condición debe cumplirse para tener dos dígitos, un número entero)</a:t>
            </a:r>
            <a:endParaRPr/>
          </a:p>
          <a:p>
            <a:pPr indent="-50800" lvl="0" marL="22860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SENTENCIAS CONDICIONAL SWITCH</a:t>
            </a:r>
            <a:endParaRPr b="1" i="0" sz="4400" u="none" cap="none" strike="noStrike">
              <a:solidFill>
                <a:schemeClr val="accent1"/>
              </a:solidFill>
              <a:latin typeface="Calibri"/>
              <a:ea typeface="Calibri"/>
              <a:cs typeface="Calibri"/>
              <a:sym typeface="Calibri"/>
            </a:endParaRPr>
          </a:p>
        </p:txBody>
      </p:sp>
      <p:sp>
        <p:nvSpPr>
          <p:cNvPr id="302" name="Google Shape;302;p37"/>
          <p:cNvSpPr txBox="1"/>
          <p:nvPr>
            <p:ph idx="1" type="body"/>
          </p:nvPr>
        </p:nvSpPr>
        <p:spPr>
          <a:xfrm>
            <a:off x="6874195" y="1144589"/>
            <a:ext cx="4578665" cy="5036362"/>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La estructura condicional switch remplaza en algunos casos un conjunto de if.</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La estructura del switch:</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switch(variable) { </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case valor1:</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Instrucciones</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break;</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case valor2:</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Instrucciones</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break;</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case valor3:</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Instrucciones</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break;</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 . . </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default:</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Instrucciones </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	break; </a:t>
            </a:r>
            <a:endParaRPr/>
          </a:p>
          <a:p>
            <a:pPr indent="0" lvl="0" marL="0" marR="0" rtl="0" algn="l">
              <a:lnSpc>
                <a:spcPct val="70000"/>
              </a:lnSpc>
              <a:spcBef>
                <a:spcPts val="1000"/>
              </a:spcBef>
              <a:spcAft>
                <a:spcPts val="0"/>
              </a:spcAft>
              <a:buClr>
                <a:schemeClr val="dk1"/>
              </a:buClr>
              <a:buSzPts val="1540"/>
              <a:buFont typeface="Arial"/>
              <a:buNone/>
            </a:pPr>
            <a:r>
              <a:rPr b="0" i="0" lang="es-CO" sz="1540" u="none" cap="none" strike="noStrike">
                <a:solidFill>
                  <a:schemeClr val="dk1"/>
                </a:solidFill>
                <a:latin typeface="Calibri"/>
                <a:ea typeface="Calibri"/>
                <a:cs typeface="Calibri"/>
                <a:sym typeface="Calibri"/>
              </a:rPr>
              <a:t>}</a:t>
            </a:r>
            <a:endParaRPr/>
          </a:p>
          <a:p>
            <a:pPr indent="0" lvl="0" marL="0" marR="0" rtl="0" algn="l">
              <a:lnSpc>
                <a:spcPct val="70000"/>
              </a:lnSpc>
              <a:spcBef>
                <a:spcPts val="1000"/>
              </a:spcBef>
              <a:spcAft>
                <a:spcPts val="0"/>
              </a:spcAft>
              <a:buClr>
                <a:schemeClr val="dk1"/>
              </a:buClr>
              <a:buSzPts val="1540"/>
              <a:buFont typeface="Arial"/>
              <a:buNone/>
            </a:pPr>
            <a:r>
              <a:t/>
            </a:r>
            <a:endParaRPr b="0" i="0" sz="1540" u="none" cap="none" strike="noStrike">
              <a:solidFill>
                <a:schemeClr val="dk1"/>
              </a:solidFill>
              <a:latin typeface="Calibri"/>
              <a:ea typeface="Calibri"/>
              <a:cs typeface="Calibri"/>
              <a:sym typeface="Calibri"/>
            </a:endParaRPr>
          </a:p>
        </p:txBody>
      </p:sp>
      <p:sp>
        <p:nvSpPr>
          <p:cNvPr id="303" name="Google Shape;303;p37"/>
          <p:cNvSpPr txBox="1"/>
          <p:nvPr>
            <p:ph idx="4294967295" type="body"/>
          </p:nvPr>
        </p:nvSpPr>
        <p:spPr>
          <a:xfrm>
            <a:off x="857726" y="1078726"/>
            <a:ext cx="5543073" cy="5102225"/>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Luego de la palabra clave switch entre paréntesis indicamos una variable, luego con una serie de case verificamos si dicha variable almacena un valor igual a [valor1, valor2, valor3 etc.] en el caso de ser igual se ejecutan las instrucciones contenidas en dicho case.</a:t>
            </a:r>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Si todos los case son falsos, luego se ejecutan las instrucciones contenidas después de la plabra default.</a:t>
            </a:r>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8"/>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SENTENCIAS CONDICIONAL SWITCH</a:t>
            </a:r>
            <a:endParaRPr b="1" i="0" sz="4400" u="none" cap="none" strike="noStrike">
              <a:solidFill>
                <a:schemeClr val="accent1"/>
              </a:solidFill>
              <a:latin typeface="Calibri"/>
              <a:ea typeface="Calibri"/>
              <a:cs typeface="Calibri"/>
              <a:sym typeface="Calibri"/>
            </a:endParaRPr>
          </a:p>
        </p:txBody>
      </p:sp>
      <p:sp>
        <p:nvSpPr>
          <p:cNvPr id="310" name="Google Shape;310;p38"/>
          <p:cNvSpPr txBox="1"/>
          <p:nvPr>
            <p:ph idx="1" type="body"/>
          </p:nvPr>
        </p:nvSpPr>
        <p:spPr>
          <a:xfrm>
            <a:off x="633415" y="1304617"/>
            <a:ext cx="5424485" cy="50363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1" i="0" lang="es-CO" sz="2800" u="none" cap="none" strike="noStrike">
                <a:solidFill>
                  <a:schemeClr val="dk1"/>
                </a:solidFill>
                <a:latin typeface="Calibri"/>
                <a:ea typeface="Calibri"/>
                <a:cs typeface="Calibri"/>
                <a:sym typeface="Calibri"/>
              </a:rPr>
              <a:t>Problema 1:</a:t>
            </a:r>
            <a:endParaRPr/>
          </a:p>
          <a:p>
            <a:pPr indent="0" lvl="0" marL="0" marR="0" rtl="0" algn="just">
              <a:lnSpc>
                <a:spcPct val="9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Ingresar un valor entero entre 1 y 5. Luego mostrar en español el valor ingresado. Si se ingresa un valor fuera de dicho rango mostrar un mensaje indicando tal situación.</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11" name="Google Shape;311;p38"/>
          <p:cNvSpPr txBox="1"/>
          <p:nvPr>
            <p:ph idx="4294967295" type="body"/>
          </p:nvPr>
        </p:nvSpPr>
        <p:spPr>
          <a:xfrm>
            <a:off x="6377940" y="1238754"/>
            <a:ext cx="5425440" cy="5102225"/>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2800"/>
              <a:buFont typeface="Arial"/>
              <a:buChar char="•"/>
            </a:pPr>
            <a:r>
              <a:rPr b="1" i="0" lang="es-CO" sz="2800" u="none" cap="none" strike="noStrike">
                <a:solidFill>
                  <a:schemeClr val="dk1"/>
                </a:solidFill>
                <a:latin typeface="Calibri"/>
                <a:ea typeface="Calibri"/>
                <a:cs typeface="Calibri"/>
                <a:sym typeface="Calibri"/>
              </a:rPr>
              <a:t>Problema 2:</a:t>
            </a:r>
            <a:endParaRPr/>
          </a:p>
          <a:p>
            <a:pPr indent="-228600" lvl="0" marL="228600" marR="0" rtl="0" algn="just">
              <a:lnSpc>
                <a:spcPct val="90000"/>
              </a:lnSpc>
              <a:spcBef>
                <a:spcPts val="1000"/>
              </a:spcBef>
              <a:spcAft>
                <a:spcPts val="0"/>
              </a:spcAft>
              <a:buClr>
                <a:schemeClr val="dk1"/>
              </a:buClr>
              <a:buSzPts val="2800"/>
              <a:buFont typeface="Arial"/>
              <a:buChar char="•"/>
            </a:pPr>
            <a:r>
              <a:rPr b="0" i="0" lang="es-CO" sz="2800" u="none" cap="none" strike="noStrike">
                <a:solidFill>
                  <a:schemeClr val="dk1"/>
                </a:solidFill>
                <a:latin typeface="Calibri"/>
                <a:ea typeface="Calibri"/>
                <a:cs typeface="Calibri"/>
                <a:sym typeface="Calibri"/>
              </a:rPr>
              <a:t>Ingresar un número entre uno y cinco en castellano. Luego mostrar en formato numérico. Si se ingresa un valor fuera de dicho rango mostrar un mensaje indicando tal situación</a:t>
            </a:r>
            <a:endParaRPr/>
          </a:p>
          <a:p>
            <a:pPr indent="-50800" lvl="0" marL="228600" marR="0" rtl="0" algn="just">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BLOQUES REPETITIVOS WHILE</a:t>
            </a:r>
            <a:endParaRPr b="1" i="0" sz="4400" u="none" cap="none" strike="noStrike">
              <a:solidFill>
                <a:schemeClr val="accent1"/>
              </a:solidFill>
              <a:latin typeface="Calibri"/>
              <a:ea typeface="Calibri"/>
              <a:cs typeface="Calibri"/>
              <a:sym typeface="Calibri"/>
            </a:endParaRPr>
          </a:p>
        </p:txBody>
      </p:sp>
      <p:sp>
        <p:nvSpPr>
          <p:cNvPr id="318" name="Google Shape;318;p39"/>
          <p:cNvSpPr txBox="1"/>
          <p:nvPr>
            <p:ph idx="1" type="body"/>
          </p:nvPr>
        </p:nvSpPr>
        <p:spPr>
          <a:xfrm>
            <a:off x="639991" y="965518"/>
            <a:ext cx="5614990" cy="5036362"/>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En caso que la condición sea Falsa continúa por la rama del Falso y sale de la estructura repetitiva para continuar con la ejecución del algoritmo.</a:t>
            </a:r>
            <a:endParaRPr b="0" i="0" sz="2800" u="none" cap="none" strike="noStrike">
              <a:solidFill>
                <a:schemeClr val="dk1"/>
              </a:solidFill>
              <a:latin typeface="Calibri"/>
              <a:ea typeface="Calibri"/>
              <a:cs typeface="Calibri"/>
              <a:sym typeface="Calibri"/>
            </a:endParaRPr>
          </a:p>
        </p:txBody>
      </p:sp>
      <p:sp>
        <p:nvSpPr>
          <p:cNvPr id="319" name="Google Shape;319;p39"/>
          <p:cNvSpPr txBox="1"/>
          <p:nvPr>
            <p:ph idx="4294967295" type="body"/>
          </p:nvPr>
        </p:nvSpPr>
        <p:spPr>
          <a:xfrm>
            <a:off x="6689160" y="965518"/>
            <a:ext cx="4992299" cy="5472112"/>
          </a:xfrm>
          <a:prstGeom prst="rect">
            <a:avLst/>
          </a:prstGeom>
          <a:noFill/>
          <a:ln>
            <a:noFill/>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Una estructura repetitiva permite ejecutar una instrucción o un conjunto de instrucciones varias veces.</a:t>
            </a:r>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Una ejecución repetitiva de sentencias se caracteriza por:</a:t>
            </a:r>
            <a:br>
              <a:rPr b="0" i="0" lang="es-CO" sz="2380" u="none" cap="none" strike="noStrike">
                <a:solidFill>
                  <a:schemeClr val="dk1"/>
                </a:solidFill>
                <a:latin typeface="Calibri"/>
                <a:ea typeface="Calibri"/>
                <a:cs typeface="Calibri"/>
                <a:sym typeface="Calibri"/>
              </a:rPr>
            </a:br>
            <a:r>
              <a:rPr b="0" i="0" lang="es-CO" sz="2380" u="none" cap="none" strike="noStrike">
                <a:solidFill>
                  <a:schemeClr val="dk1"/>
                </a:solidFill>
                <a:latin typeface="Calibri"/>
                <a:ea typeface="Calibri"/>
                <a:cs typeface="Calibri"/>
                <a:sym typeface="Calibri"/>
              </a:rPr>
              <a:t>- La o las sentencias que se repiten.</a:t>
            </a:r>
            <a:br>
              <a:rPr b="0" i="0" lang="es-CO" sz="2380" u="none" cap="none" strike="noStrike">
                <a:solidFill>
                  <a:schemeClr val="dk1"/>
                </a:solidFill>
                <a:latin typeface="Calibri"/>
                <a:ea typeface="Calibri"/>
                <a:cs typeface="Calibri"/>
                <a:sym typeface="Calibri"/>
              </a:rPr>
            </a:br>
            <a:r>
              <a:rPr b="0" i="0" lang="es-CO" sz="2380" u="none" cap="none" strike="noStrike">
                <a:solidFill>
                  <a:schemeClr val="dk1"/>
                </a:solidFill>
                <a:latin typeface="Calibri"/>
                <a:ea typeface="Calibri"/>
                <a:cs typeface="Calibri"/>
                <a:sym typeface="Calibri"/>
              </a:rPr>
              <a:t>- El test o prueba de condición antes de cada repetición, que motivará que se repitan o no las sentencias.</a:t>
            </a:r>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Funcionamiento: En primer lugar se verifica la condición, si la misma resulta verdadera se ejecutan las operaciones que indicamos por la rama del Verdadero.</a:t>
            </a:r>
            <a:br>
              <a:rPr b="0" i="0" lang="es-CO" sz="2380" u="none" cap="none" strike="noStrike">
                <a:solidFill>
                  <a:schemeClr val="dk1"/>
                </a:solidFill>
                <a:latin typeface="Calibri"/>
                <a:ea typeface="Calibri"/>
                <a:cs typeface="Calibri"/>
                <a:sym typeface="Calibri"/>
              </a:rPr>
            </a:br>
            <a:r>
              <a:rPr b="0" i="0" lang="es-CO" sz="2380" u="none" cap="none" strike="noStrike">
                <a:solidFill>
                  <a:schemeClr val="dk1"/>
                </a:solidFill>
                <a:latin typeface="Calibri"/>
                <a:ea typeface="Calibri"/>
                <a:cs typeface="Calibri"/>
                <a:sym typeface="Calibri"/>
              </a:rPr>
              <a:t>A la rama del verdadero la graficamos en la parte inferior de la condición. Una línea al final del bloque de repetición la conecta con la parte superior de la estructura repetitiva.</a:t>
            </a:r>
            <a:br>
              <a:rPr b="0" i="0" lang="es-CO" sz="2380" u="none" cap="none" strike="noStrike">
                <a:solidFill>
                  <a:schemeClr val="dk1"/>
                </a:solidFill>
                <a:latin typeface="Calibri"/>
                <a:ea typeface="Calibri"/>
                <a:cs typeface="Calibri"/>
                <a:sym typeface="Calibri"/>
              </a:rPr>
            </a:br>
            <a:endParaRPr b="0" i="0" sz="2380" u="none" cap="none" strike="noStrike">
              <a:solidFill>
                <a:schemeClr val="dk1"/>
              </a:solidFill>
              <a:latin typeface="Calibri"/>
              <a:ea typeface="Calibri"/>
              <a:cs typeface="Calibri"/>
              <a:sym typeface="Calibri"/>
            </a:endParaRPr>
          </a:p>
          <a:p>
            <a:pPr indent="0" lvl="0" marL="0" marR="0" rtl="0" algn="just">
              <a:lnSpc>
                <a:spcPct val="70000"/>
              </a:lnSpc>
              <a:spcBef>
                <a:spcPts val="1000"/>
              </a:spcBef>
              <a:spcAft>
                <a:spcPts val="0"/>
              </a:spcAft>
              <a:buClr>
                <a:schemeClr val="dk1"/>
              </a:buClr>
              <a:buSzPts val="2380"/>
              <a:buFont typeface="Arial"/>
              <a:buNone/>
            </a:pPr>
            <a:r>
              <a:t/>
            </a:r>
            <a:endParaRPr b="0" i="0" sz="2380" u="none" cap="none" strike="noStrike">
              <a:solidFill>
                <a:schemeClr val="dk1"/>
              </a:solidFill>
              <a:latin typeface="Calibri"/>
              <a:ea typeface="Calibri"/>
              <a:cs typeface="Calibri"/>
              <a:sym typeface="Calibri"/>
            </a:endParaRPr>
          </a:p>
        </p:txBody>
      </p:sp>
      <p:pic>
        <p:nvPicPr>
          <p:cNvPr id="320" name="Google Shape;320;p39"/>
          <p:cNvPicPr preferRelativeResize="0"/>
          <p:nvPr/>
        </p:nvPicPr>
        <p:blipFill rotWithShape="1">
          <a:blip r:embed="rId3">
            <a:alphaModFix/>
          </a:blip>
          <a:srcRect b="0" l="0" r="0" t="0"/>
          <a:stretch/>
        </p:blipFill>
        <p:spPr>
          <a:xfrm>
            <a:off x="1539523" y="3281929"/>
            <a:ext cx="3288365" cy="29523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BLOQUES REPETITIVOS WHILE</a:t>
            </a:r>
            <a:endParaRPr b="1" i="0" sz="4400" u="none" cap="none" strike="noStrike">
              <a:solidFill>
                <a:schemeClr val="accent1"/>
              </a:solidFill>
              <a:latin typeface="Calibri"/>
              <a:ea typeface="Calibri"/>
              <a:cs typeface="Calibri"/>
              <a:sym typeface="Calibri"/>
            </a:endParaRPr>
          </a:p>
        </p:txBody>
      </p:sp>
      <p:sp>
        <p:nvSpPr>
          <p:cNvPr id="327" name="Google Shape;327;p40"/>
          <p:cNvSpPr txBox="1"/>
          <p:nvPr>
            <p:ph idx="1" type="body"/>
          </p:nvPr>
        </p:nvSpPr>
        <p:spPr>
          <a:xfrm>
            <a:off x="6355080" y="1304617"/>
            <a:ext cx="5203510" cy="5036362"/>
          </a:xfrm>
          <a:prstGeom prst="rect">
            <a:avLst/>
          </a:prstGeom>
          <a:noFill/>
          <a:ln>
            <a:noFill/>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chemeClr val="dk1"/>
              </a:buClr>
              <a:buSzPts val="2380"/>
              <a:buFont typeface="Arial"/>
              <a:buNone/>
            </a:pPr>
            <a:r>
              <a:rPr b="1" i="0" lang="es-CO" sz="2380" u="none" cap="none" strike="noStrike">
                <a:solidFill>
                  <a:schemeClr val="dk1"/>
                </a:solidFill>
                <a:latin typeface="Calibri"/>
                <a:ea typeface="Calibri"/>
                <a:cs typeface="Calibri"/>
                <a:sym typeface="Calibri"/>
              </a:rPr>
              <a:t>Problema 3:</a:t>
            </a:r>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Desarrollar un programa que permita la carga de 10 valores por teclado y nos muestre posteriormente la suma de los valores ingresados y su promedio.</a:t>
            </a:r>
            <a:endParaRPr/>
          </a:p>
          <a:p>
            <a:pPr indent="0" lvl="0" marL="0" marR="0" rtl="0" algn="just">
              <a:lnSpc>
                <a:spcPct val="70000"/>
              </a:lnSpc>
              <a:spcBef>
                <a:spcPts val="1000"/>
              </a:spcBef>
              <a:spcAft>
                <a:spcPts val="0"/>
              </a:spcAft>
              <a:buClr>
                <a:schemeClr val="dk1"/>
              </a:buClr>
              <a:buSzPts val="2380"/>
              <a:buFont typeface="Arial"/>
              <a:buNone/>
            </a:pPr>
            <a:r>
              <a:rPr b="1" i="0" lang="es-CO" sz="2380" u="none" cap="none" strike="noStrike">
                <a:solidFill>
                  <a:schemeClr val="dk1"/>
                </a:solidFill>
                <a:latin typeface="Calibri"/>
                <a:ea typeface="Calibri"/>
                <a:cs typeface="Calibri"/>
                <a:sym typeface="Calibri"/>
              </a:rPr>
              <a:t>Problema 4:</a:t>
            </a:r>
            <a:endParaRPr/>
          </a:p>
          <a:p>
            <a:pPr indent="0" lvl="0" marL="0" marR="0" rtl="0" algn="just">
              <a:lnSpc>
                <a:spcPct val="7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Una planta que fabrica perfiles de hierro posee un lote de n piezas.</a:t>
            </a:r>
            <a:br>
              <a:rPr b="0" i="0" lang="es-CO" sz="2380" u="none" cap="none" strike="noStrike">
                <a:solidFill>
                  <a:schemeClr val="dk1"/>
                </a:solidFill>
                <a:latin typeface="Calibri"/>
                <a:ea typeface="Calibri"/>
                <a:cs typeface="Calibri"/>
                <a:sym typeface="Calibri"/>
              </a:rPr>
            </a:br>
            <a:r>
              <a:rPr b="0" i="0" lang="es-CO" sz="2380" u="none" cap="none" strike="noStrike">
                <a:solidFill>
                  <a:schemeClr val="dk1"/>
                </a:solidFill>
                <a:latin typeface="Calibri"/>
                <a:ea typeface="Calibri"/>
                <a:cs typeface="Calibri"/>
                <a:sym typeface="Calibri"/>
              </a:rPr>
              <a:t>Confeccionar un programa que pida ingresar por teclado la cantidad de piezas a procesar y luego ingrese la longitud de cada perfil; sabiendo que la pieza cuya longitud esté comprendida en el rango de 1,20 y 1,30 son aptas. Imprimir por pantalla la cantidad de piezas aptas que hay en el lote.</a:t>
            </a:r>
            <a:endParaRPr/>
          </a:p>
          <a:p>
            <a:pPr indent="0" lvl="0" marL="0" marR="0" rtl="0" algn="just">
              <a:lnSpc>
                <a:spcPct val="70000"/>
              </a:lnSpc>
              <a:spcBef>
                <a:spcPts val="1000"/>
              </a:spcBef>
              <a:spcAft>
                <a:spcPts val="0"/>
              </a:spcAft>
              <a:buClr>
                <a:schemeClr val="dk1"/>
              </a:buClr>
              <a:buSzPts val="2380"/>
              <a:buFont typeface="Arial"/>
              <a:buNone/>
            </a:pPr>
            <a:r>
              <a:t/>
            </a:r>
            <a:endParaRPr b="0" i="0" sz="2380" u="none" cap="none" strike="noStrike">
              <a:solidFill>
                <a:schemeClr val="dk1"/>
              </a:solidFill>
              <a:latin typeface="Calibri"/>
              <a:ea typeface="Calibri"/>
              <a:cs typeface="Calibri"/>
              <a:sym typeface="Calibri"/>
            </a:endParaRPr>
          </a:p>
        </p:txBody>
      </p:sp>
      <p:sp>
        <p:nvSpPr>
          <p:cNvPr id="328" name="Google Shape;328;p40"/>
          <p:cNvSpPr txBox="1"/>
          <p:nvPr>
            <p:ph idx="4294967295" type="body"/>
          </p:nvPr>
        </p:nvSpPr>
        <p:spPr>
          <a:xfrm>
            <a:off x="1028700" y="1329066"/>
            <a:ext cx="5143500" cy="5011913"/>
          </a:xfrm>
          <a:prstGeom prst="rect">
            <a:avLst/>
          </a:prstGeom>
          <a:noFill/>
          <a:ln>
            <a:noFill/>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chemeClr val="dk1"/>
              </a:buClr>
              <a:buSzPts val="2170"/>
              <a:buFont typeface="Arial"/>
              <a:buNone/>
            </a:pPr>
            <a:r>
              <a:rPr b="1" i="0" lang="es-CO" sz="2170" u="none" cap="none" strike="noStrike">
                <a:solidFill>
                  <a:schemeClr val="dk1"/>
                </a:solidFill>
                <a:latin typeface="Calibri"/>
                <a:ea typeface="Calibri"/>
                <a:cs typeface="Calibri"/>
                <a:sym typeface="Calibri"/>
              </a:rPr>
              <a:t>Problema 1:</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Realizar un programa que imprima en pantalla los números del 1 al 100.</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while (x &lt;= 100)</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 {</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 Console.Write(x);</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 Console.Write(" - "); </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x = x + 1; </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a:t>
            </a:r>
            <a:endParaRPr b="1" i="0" sz="2170" u="none" cap="none" strike="noStrike">
              <a:solidFill>
                <a:schemeClr val="dk1"/>
              </a:solidFill>
              <a:latin typeface="Calibri"/>
              <a:ea typeface="Calibri"/>
              <a:cs typeface="Calibri"/>
              <a:sym typeface="Calibri"/>
            </a:endParaRPr>
          </a:p>
          <a:p>
            <a:pPr indent="0" lvl="0" marL="0" marR="0" rtl="0" algn="just">
              <a:lnSpc>
                <a:spcPct val="70000"/>
              </a:lnSpc>
              <a:spcBef>
                <a:spcPts val="1000"/>
              </a:spcBef>
              <a:spcAft>
                <a:spcPts val="0"/>
              </a:spcAft>
              <a:buClr>
                <a:schemeClr val="dk1"/>
              </a:buClr>
              <a:buSzPts val="2170"/>
              <a:buFont typeface="Arial"/>
              <a:buNone/>
            </a:pPr>
            <a:r>
              <a:rPr b="1" i="0" lang="es-CO" sz="2170" u="none" cap="none" strike="noStrike">
                <a:solidFill>
                  <a:schemeClr val="dk1"/>
                </a:solidFill>
                <a:latin typeface="Calibri"/>
                <a:ea typeface="Calibri"/>
                <a:cs typeface="Calibri"/>
                <a:sym typeface="Calibri"/>
              </a:rPr>
              <a:t>Problema 2:</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Escribir un programa que solicite la carga de un valor positivo y nos muestre desde 1 hasta el valor ingresado de uno en uno.</a:t>
            </a:r>
            <a:br>
              <a:rPr b="0" i="0" lang="es-CO" sz="2170" u="none" cap="none" strike="noStrike">
                <a:solidFill>
                  <a:schemeClr val="dk1"/>
                </a:solidFill>
                <a:latin typeface="Calibri"/>
                <a:ea typeface="Calibri"/>
                <a:cs typeface="Calibri"/>
                <a:sym typeface="Calibri"/>
              </a:rPr>
            </a:br>
            <a:r>
              <a:rPr b="0" i="0" lang="es-CO" sz="2170" u="none" cap="none" strike="noStrike">
                <a:solidFill>
                  <a:schemeClr val="dk1"/>
                </a:solidFill>
                <a:latin typeface="Calibri"/>
                <a:ea typeface="Calibri"/>
                <a:cs typeface="Calibri"/>
                <a:sym typeface="Calibri"/>
              </a:rPr>
              <a:t>Ejemplo: Si ingresamos 30 se debe mostrar en pantalla los números del 1 al 30.</a:t>
            </a:r>
            <a:endParaRPr/>
          </a:p>
          <a:p>
            <a:pPr indent="0" lvl="0" marL="0" marR="0" rtl="0" algn="just">
              <a:lnSpc>
                <a:spcPct val="70000"/>
              </a:lnSpc>
              <a:spcBef>
                <a:spcPts val="1000"/>
              </a:spcBef>
              <a:spcAft>
                <a:spcPts val="0"/>
              </a:spcAft>
              <a:buClr>
                <a:schemeClr val="dk1"/>
              </a:buClr>
              <a:buSzPts val="2170"/>
              <a:buFont typeface="Arial"/>
              <a:buNone/>
            </a:pPr>
            <a:r>
              <a:t/>
            </a:r>
            <a:endParaRPr b="0" i="0" sz="217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BLOQUES REPETITIVOS FOR</a:t>
            </a:r>
            <a:endParaRPr b="1" i="0" sz="4400" u="none" cap="none" strike="noStrike">
              <a:solidFill>
                <a:schemeClr val="accent1"/>
              </a:solidFill>
              <a:latin typeface="Calibri"/>
              <a:ea typeface="Calibri"/>
              <a:cs typeface="Calibri"/>
              <a:sym typeface="Calibri"/>
            </a:endParaRPr>
          </a:p>
        </p:txBody>
      </p:sp>
      <p:sp>
        <p:nvSpPr>
          <p:cNvPr id="335" name="Google Shape;335;p41"/>
          <p:cNvSpPr txBox="1"/>
          <p:nvPr>
            <p:ph idx="1" type="body"/>
          </p:nvPr>
        </p:nvSpPr>
        <p:spPr>
          <a:xfrm>
            <a:off x="5943600" y="1304617"/>
            <a:ext cx="5614990" cy="5036362"/>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En general, la estructura for se usa en aquellas situaciones en las cuales CONOCEMOS la cantidad de veces que queremos que se ejecute el bloque de instrucciones. Ejemplo: cargar 10 números, ingresar 5 notas de alumnos, etc. </a:t>
            </a:r>
            <a:endParaRPr/>
          </a:p>
          <a:p>
            <a:pPr indent="0" lvl="0" marL="0" marR="0" rtl="0" algn="just">
              <a:lnSpc>
                <a:spcPct val="80000"/>
              </a:lnSpc>
              <a:spcBef>
                <a:spcPts val="100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Cuando el ciclo comienza, antes de dar la primera vuelta, la variable del for toma el valor indicado en la sección de de "inicialización contador". Inmediatamente se verifica, en forma automática, si la condición es verdadera. En caso de serlo se ejecuta el bloque de operaciones del ciclo, y al finalizar el mismo se ejecuta la instrucción que se haya colocado en la tercer sección.</a:t>
            </a:r>
            <a:endParaRPr/>
          </a:p>
          <a:p>
            <a:pPr indent="0" lvl="0" marL="0" marR="0" rtl="0" algn="just">
              <a:lnSpc>
                <a:spcPct val="80000"/>
              </a:lnSpc>
              <a:spcBef>
                <a:spcPts val="1000"/>
              </a:spcBef>
              <a:spcAft>
                <a:spcPts val="0"/>
              </a:spcAft>
              <a:buClr>
                <a:schemeClr val="dk1"/>
              </a:buClr>
              <a:buSzPts val="2380"/>
              <a:buFont typeface="Arial"/>
              <a:buNone/>
            </a:pPr>
            <a:r>
              <a:t/>
            </a:r>
            <a:endParaRPr b="0" i="0" sz="2380" u="none" cap="none" strike="noStrike">
              <a:solidFill>
                <a:schemeClr val="dk1"/>
              </a:solidFill>
              <a:latin typeface="Calibri"/>
              <a:ea typeface="Calibri"/>
              <a:cs typeface="Calibri"/>
              <a:sym typeface="Calibri"/>
            </a:endParaRPr>
          </a:p>
        </p:txBody>
      </p:sp>
      <p:pic>
        <p:nvPicPr>
          <p:cNvPr id="336" name="Google Shape;336;p41"/>
          <p:cNvPicPr preferRelativeResize="0"/>
          <p:nvPr/>
        </p:nvPicPr>
        <p:blipFill rotWithShape="1">
          <a:blip r:embed="rId3">
            <a:alphaModFix/>
          </a:blip>
          <a:srcRect b="0" l="0" r="0" t="0"/>
          <a:stretch/>
        </p:blipFill>
        <p:spPr>
          <a:xfrm>
            <a:off x="727328" y="2079723"/>
            <a:ext cx="4970066" cy="20122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2"/>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BLOQUES REPETITIVOS FOR</a:t>
            </a:r>
            <a:endParaRPr b="1" i="0" sz="4400" u="none" cap="none" strike="noStrike">
              <a:solidFill>
                <a:schemeClr val="accent1"/>
              </a:solidFill>
              <a:latin typeface="Calibri"/>
              <a:ea typeface="Calibri"/>
              <a:cs typeface="Calibri"/>
              <a:sym typeface="Calibri"/>
            </a:endParaRPr>
          </a:p>
        </p:txBody>
      </p:sp>
      <p:sp>
        <p:nvSpPr>
          <p:cNvPr id="343" name="Google Shape;343;p42"/>
          <p:cNvSpPr txBox="1"/>
          <p:nvPr>
            <p:ph idx="1" type="body"/>
          </p:nvPr>
        </p:nvSpPr>
        <p:spPr>
          <a:xfrm>
            <a:off x="6377940" y="1304617"/>
            <a:ext cx="5180650" cy="5036362"/>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800"/>
              <a:buFont typeface="Arial"/>
              <a:buNone/>
            </a:pPr>
            <a:r>
              <a:rPr b="1" i="0" lang="es-CO" sz="2800" u="none" cap="none" strike="noStrike">
                <a:solidFill>
                  <a:schemeClr val="dk1"/>
                </a:solidFill>
                <a:latin typeface="Calibri"/>
                <a:ea typeface="Calibri"/>
                <a:cs typeface="Calibri"/>
                <a:sym typeface="Calibri"/>
              </a:rPr>
              <a:t>Problema 3:</a:t>
            </a:r>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Escribir un programa que lea 10 notas de alumnos y nos informe cuántos tienen notas mayores o iguales a 7 y cuántos menores.</a:t>
            </a:r>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Para resolver este problema se requieren tres contadores</a:t>
            </a:r>
            <a:endParaRPr/>
          </a:p>
          <a:p>
            <a:pPr indent="0" lvl="0" marL="0" marR="0" rtl="0" algn="just">
              <a:lnSpc>
                <a:spcPct val="80000"/>
              </a:lnSpc>
              <a:spcBef>
                <a:spcPts val="1000"/>
              </a:spcBef>
              <a:spcAft>
                <a:spcPts val="0"/>
              </a:spcAft>
              <a:buClr>
                <a:schemeClr val="dk1"/>
              </a:buClr>
              <a:buSzPts val="2800"/>
              <a:buFont typeface="Arial"/>
              <a:buNone/>
            </a:pPr>
            <a:r>
              <a:rPr b="1" i="0" lang="es-CO" sz="2800" u="none" cap="none" strike="noStrike">
                <a:solidFill>
                  <a:schemeClr val="dk1"/>
                </a:solidFill>
                <a:latin typeface="Calibri"/>
                <a:ea typeface="Calibri"/>
                <a:cs typeface="Calibri"/>
                <a:sym typeface="Calibri"/>
              </a:rPr>
              <a:t>Problema 4:</a:t>
            </a:r>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Escribir un programa que lea n números enteros y calcule la cantidad de valores mayores o iguales a 1000.</a:t>
            </a:r>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44" name="Google Shape;344;p42"/>
          <p:cNvSpPr txBox="1"/>
          <p:nvPr>
            <p:ph idx="4294967295" type="body"/>
          </p:nvPr>
        </p:nvSpPr>
        <p:spPr>
          <a:xfrm>
            <a:off x="1051560" y="1191898"/>
            <a:ext cx="5326380" cy="5472112"/>
          </a:xfrm>
          <a:prstGeom prst="rect">
            <a:avLst/>
          </a:prstGeom>
          <a:noFill/>
          <a:ln>
            <a:noFill/>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chemeClr val="dk1"/>
              </a:buClr>
              <a:buSzPts val="2590"/>
              <a:buFont typeface="Arial"/>
              <a:buNone/>
            </a:pPr>
            <a:r>
              <a:rPr b="1" i="0" lang="es-CO" sz="2590" u="none" cap="none" strike="noStrike">
                <a:solidFill>
                  <a:schemeClr val="dk1"/>
                </a:solidFill>
                <a:latin typeface="Calibri"/>
                <a:ea typeface="Calibri"/>
                <a:cs typeface="Calibri"/>
                <a:sym typeface="Calibri"/>
              </a:rPr>
              <a:t>Problema 1:</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Realizar un programa que imprima en pantalla los números del 1 al 100.</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for(f=1;f&lt;=100;f++)</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 {</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 Console.Write(f);</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 Console.Write("-");</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 }</a:t>
            </a:r>
            <a:endParaRPr/>
          </a:p>
          <a:p>
            <a:pPr indent="0" lvl="0" marL="0" marR="0" rtl="0" algn="just">
              <a:lnSpc>
                <a:spcPct val="70000"/>
              </a:lnSpc>
              <a:spcBef>
                <a:spcPts val="1000"/>
              </a:spcBef>
              <a:spcAft>
                <a:spcPts val="0"/>
              </a:spcAft>
              <a:buClr>
                <a:schemeClr val="dk1"/>
              </a:buClr>
              <a:buSzPts val="2590"/>
              <a:buFont typeface="Arial"/>
              <a:buNone/>
            </a:pPr>
            <a:r>
              <a:rPr b="1" i="0" lang="es-CO" sz="2590" u="none" cap="none" strike="noStrike">
                <a:solidFill>
                  <a:schemeClr val="dk1"/>
                </a:solidFill>
                <a:latin typeface="Calibri"/>
                <a:ea typeface="Calibri"/>
                <a:cs typeface="Calibri"/>
                <a:sym typeface="Calibri"/>
              </a:rPr>
              <a:t>Problema 2:</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 Desarrollar un programa que permita la carga de 10 valores por teclado y nos muestre posteriormente la suma de los valores ingresados y su promedio.</a:t>
            </a:r>
            <a:endParaRPr/>
          </a:p>
          <a:p>
            <a:pPr indent="0" lvl="0" marL="0" marR="0" rtl="0" algn="just">
              <a:lnSpc>
                <a:spcPct val="70000"/>
              </a:lnSpc>
              <a:spcBef>
                <a:spcPts val="1000"/>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9" name="Google Shape;109;p16"/>
          <p:cNvSpPr/>
          <p:nvPr/>
        </p:nvSpPr>
        <p:spPr>
          <a:xfrm>
            <a:off x="4756912" y="1485393"/>
            <a:ext cx="2672080" cy="23672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6"/>
          <p:cNvSpPr/>
          <p:nvPr/>
        </p:nvSpPr>
        <p:spPr>
          <a:xfrm>
            <a:off x="4756912" y="1393951"/>
            <a:ext cx="2672080" cy="914400"/>
          </a:xfrm>
          <a:custGeom>
            <a:rect b="b" l="l" r="r" t="t"/>
            <a:pathLst>
              <a:path extrusionOk="0" h="685800" w="2004060">
                <a:moveTo>
                  <a:pt x="0" y="685800"/>
                </a:moveTo>
                <a:lnTo>
                  <a:pt x="2004060" y="685800"/>
                </a:lnTo>
                <a:lnTo>
                  <a:pt x="2004060" y="0"/>
                </a:lnTo>
                <a:lnTo>
                  <a:pt x="0" y="0"/>
                </a:lnTo>
                <a:lnTo>
                  <a:pt x="0" y="685800"/>
                </a:lnTo>
                <a:close/>
              </a:path>
            </a:pathLst>
          </a:custGeom>
          <a:solidFill>
            <a:srgbClr val="EA15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6"/>
          <p:cNvSpPr/>
          <p:nvPr/>
        </p:nvSpPr>
        <p:spPr>
          <a:xfrm>
            <a:off x="4876801" y="1925997"/>
            <a:ext cx="1661329" cy="22639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6"/>
          <p:cNvSpPr/>
          <p:nvPr/>
        </p:nvSpPr>
        <p:spPr>
          <a:xfrm>
            <a:off x="7534655" y="1393951"/>
            <a:ext cx="2672080" cy="914400"/>
          </a:xfrm>
          <a:custGeom>
            <a:rect b="b" l="l" r="r" t="t"/>
            <a:pathLst>
              <a:path extrusionOk="0" h="685800" w="2004059">
                <a:moveTo>
                  <a:pt x="0" y="685800"/>
                </a:moveTo>
                <a:lnTo>
                  <a:pt x="2004060" y="685800"/>
                </a:lnTo>
                <a:lnTo>
                  <a:pt x="2004060" y="0"/>
                </a:lnTo>
                <a:lnTo>
                  <a:pt x="0" y="0"/>
                </a:lnTo>
                <a:lnTo>
                  <a:pt x="0" y="685800"/>
                </a:lnTo>
                <a:close/>
              </a:path>
            </a:pathLst>
          </a:custGeom>
          <a:solidFill>
            <a:srgbClr val="00ACD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6"/>
          <p:cNvSpPr/>
          <p:nvPr/>
        </p:nvSpPr>
        <p:spPr>
          <a:xfrm>
            <a:off x="7654713" y="1593934"/>
            <a:ext cx="1671657" cy="22927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6"/>
          <p:cNvSpPr/>
          <p:nvPr/>
        </p:nvSpPr>
        <p:spPr>
          <a:xfrm>
            <a:off x="7654712" y="1923118"/>
            <a:ext cx="1392765" cy="22927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6"/>
          <p:cNvSpPr/>
          <p:nvPr/>
        </p:nvSpPr>
        <p:spPr>
          <a:xfrm>
            <a:off x="1983232" y="2070607"/>
            <a:ext cx="2670048" cy="177596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6"/>
          <p:cNvSpPr/>
          <p:nvPr/>
        </p:nvSpPr>
        <p:spPr>
          <a:xfrm>
            <a:off x="1983233" y="1393951"/>
            <a:ext cx="2670385" cy="914400"/>
          </a:xfrm>
          <a:custGeom>
            <a:rect b="b" l="l" r="r" t="t"/>
            <a:pathLst>
              <a:path extrusionOk="0" h="685800" w="2002789">
                <a:moveTo>
                  <a:pt x="0" y="685800"/>
                </a:moveTo>
                <a:lnTo>
                  <a:pt x="2002536" y="685800"/>
                </a:lnTo>
                <a:lnTo>
                  <a:pt x="2002536" y="0"/>
                </a:lnTo>
                <a:lnTo>
                  <a:pt x="0" y="0"/>
                </a:lnTo>
                <a:lnTo>
                  <a:pt x="0" y="685800"/>
                </a:lnTo>
                <a:close/>
              </a:path>
            </a:pathLst>
          </a:custGeom>
          <a:solidFill>
            <a:srgbClr val="FDB80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6"/>
          <p:cNvSpPr/>
          <p:nvPr/>
        </p:nvSpPr>
        <p:spPr>
          <a:xfrm>
            <a:off x="2102104" y="1923118"/>
            <a:ext cx="1269153" cy="229447"/>
          </a:xfrm>
          <a:custGeom>
            <a:rect b="b" l="l" r="r" t="t"/>
            <a:pathLst>
              <a:path extrusionOk="0" h="172084" w="951864">
                <a:moveTo>
                  <a:pt x="24765" y="9144"/>
                </a:moveTo>
                <a:lnTo>
                  <a:pt x="0" y="9144"/>
                </a:lnTo>
                <a:lnTo>
                  <a:pt x="0" y="169290"/>
                </a:lnTo>
                <a:lnTo>
                  <a:pt x="18034" y="169290"/>
                </a:lnTo>
                <a:lnTo>
                  <a:pt x="17907" y="47767"/>
                </a:lnTo>
                <a:lnTo>
                  <a:pt x="17818" y="43180"/>
                </a:lnTo>
                <a:lnTo>
                  <a:pt x="17551" y="36331"/>
                </a:lnTo>
                <a:lnTo>
                  <a:pt x="17144" y="30734"/>
                </a:lnTo>
                <a:lnTo>
                  <a:pt x="34270" y="30734"/>
                </a:lnTo>
                <a:lnTo>
                  <a:pt x="24765" y="9144"/>
                </a:lnTo>
                <a:close/>
              </a:path>
              <a:path extrusionOk="0" h="172084" w="951864">
                <a:moveTo>
                  <a:pt x="34270" y="30734"/>
                </a:moveTo>
                <a:lnTo>
                  <a:pt x="17653" y="30734"/>
                </a:lnTo>
                <a:lnTo>
                  <a:pt x="19177" y="38100"/>
                </a:lnTo>
                <a:lnTo>
                  <a:pt x="20828" y="43561"/>
                </a:lnTo>
                <a:lnTo>
                  <a:pt x="22352" y="47116"/>
                </a:lnTo>
                <a:lnTo>
                  <a:pt x="76961" y="169290"/>
                </a:lnTo>
                <a:lnTo>
                  <a:pt x="86105" y="169290"/>
                </a:lnTo>
                <a:lnTo>
                  <a:pt x="99098" y="140081"/>
                </a:lnTo>
                <a:lnTo>
                  <a:pt x="81279" y="140081"/>
                </a:lnTo>
                <a:lnTo>
                  <a:pt x="80136" y="135762"/>
                </a:lnTo>
                <a:lnTo>
                  <a:pt x="77597" y="129412"/>
                </a:lnTo>
                <a:lnTo>
                  <a:pt x="73914" y="120776"/>
                </a:lnTo>
                <a:lnTo>
                  <a:pt x="34270" y="30734"/>
                </a:lnTo>
                <a:close/>
              </a:path>
              <a:path extrusionOk="0" h="172084" w="951864">
                <a:moveTo>
                  <a:pt x="163195" y="30734"/>
                </a:moveTo>
                <a:lnTo>
                  <a:pt x="146049" y="30734"/>
                </a:lnTo>
                <a:lnTo>
                  <a:pt x="145383" y="39614"/>
                </a:lnTo>
                <a:lnTo>
                  <a:pt x="144907" y="47767"/>
                </a:lnTo>
                <a:lnTo>
                  <a:pt x="144621" y="55183"/>
                </a:lnTo>
                <a:lnTo>
                  <a:pt x="144526" y="169290"/>
                </a:lnTo>
                <a:lnTo>
                  <a:pt x="163195" y="169290"/>
                </a:lnTo>
                <a:lnTo>
                  <a:pt x="163195" y="30734"/>
                </a:lnTo>
                <a:close/>
              </a:path>
              <a:path extrusionOk="0" h="172084" w="951864">
                <a:moveTo>
                  <a:pt x="163195" y="9144"/>
                </a:moveTo>
                <a:lnTo>
                  <a:pt x="139699" y="9144"/>
                </a:lnTo>
                <a:lnTo>
                  <a:pt x="89534" y="120396"/>
                </a:lnTo>
                <a:lnTo>
                  <a:pt x="87629" y="124713"/>
                </a:lnTo>
                <a:lnTo>
                  <a:pt x="85090" y="131190"/>
                </a:lnTo>
                <a:lnTo>
                  <a:pt x="81915" y="140081"/>
                </a:lnTo>
                <a:lnTo>
                  <a:pt x="99098" y="140081"/>
                </a:lnTo>
                <a:lnTo>
                  <a:pt x="140842" y="46227"/>
                </a:lnTo>
                <a:lnTo>
                  <a:pt x="142240" y="43180"/>
                </a:lnTo>
                <a:lnTo>
                  <a:pt x="143890" y="37973"/>
                </a:lnTo>
                <a:lnTo>
                  <a:pt x="145669" y="30734"/>
                </a:lnTo>
                <a:lnTo>
                  <a:pt x="163195" y="30734"/>
                </a:lnTo>
                <a:lnTo>
                  <a:pt x="163195" y="9144"/>
                </a:lnTo>
                <a:close/>
              </a:path>
              <a:path extrusionOk="0" h="172084" w="951864">
                <a:moveTo>
                  <a:pt x="271607" y="67690"/>
                </a:moveTo>
                <a:lnTo>
                  <a:pt x="237109" y="67690"/>
                </a:lnTo>
                <a:lnTo>
                  <a:pt x="247423" y="69520"/>
                </a:lnTo>
                <a:lnTo>
                  <a:pt x="254761" y="74993"/>
                </a:lnTo>
                <a:lnTo>
                  <a:pt x="259147" y="84085"/>
                </a:lnTo>
                <a:lnTo>
                  <a:pt x="260603" y="96774"/>
                </a:lnTo>
                <a:lnTo>
                  <a:pt x="226440" y="101600"/>
                </a:lnTo>
                <a:lnTo>
                  <a:pt x="209938" y="105933"/>
                </a:lnTo>
                <a:lnTo>
                  <a:pt x="198151" y="113601"/>
                </a:lnTo>
                <a:lnTo>
                  <a:pt x="191079" y="124602"/>
                </a:lnTo>
                <a:lnTo>
                  <a:pt x="188722" y="138937"/>
                </a:lnTo>
                <a:lnTo>
                  <a:pt x="189319" y="146010"/>
                </a:lnTo>
                <a:lnTo>
                  <a:pt x="225044" y="171958"/>
                </a:lnTo>
                <a:lnTo>
                  <a:pt x="235952" y="170672"/>
                </a:lnTo>
                <a:lnTo>
                  <a:pt x="245443" y="166814"/>
                </a:lnTo>
                <a:lnTo>
                  <a:pt x="253529" y="160385"/>
                </a:lnTo>
                <a:lnTo>
                  <a:pt x="256351" y="156590"/>
                </a:lnTo>
                <a:lnTo>
                  <a:pt x="222630" y="156590"/>
                </a:lnTo>
                <a:lnTo>
                  <a:pt x="217423" y="154812"/>
                </a:lnTo>
                <a:lnTo>
                  <a:pt x="213359" y="151257"/>
                </a:lnTo>
                <a:lnTo>
                  <a:pt x="209422" y="147700"/>
                </a:lnTo>
                <a:lnTo>
                  <a:pt x="207390" y="143128"/>
                </a:lnTo>
                <a:lnTo>
                  <a:pt x="207434" y="129813"/>
                </a:lnTo>
                <a:lnTo>
                  <a:pt x="260603" y="111506"/>
                </a:lnTo>
                <a:lnTo>
                  <a:pt x="279019" y="111506"/>
                </a:lnTo>
                <a:lnTo>
                  <a:pt x="279019" y="94869"/>
                </a:lnTo>
                <a:lnTo>
                  <a:pt x="276494" y="76273"/>
                </a:lnTo>
                <a:lnTo>
                  <a:pt x="271607" y="67690"/>
                </a:lnTo>
                <a:close/>
              </a:path>
              <a:path extrusionOk="0" h="172084" w="951864">
                <a:moveTo>
                  <a:pt x="279019" y="151384"/>
                </a:moveTo>
                <a:lnTo>
                  <a:pt x="260603" y="151384"/>
                </a:lnTo>
                <a:lnTo>
                  <a:pt x="260603" y="169290"/>
                </a:lnTo>
                <a:lnTo>
                  <a:pt x="279019" y="169290"/>
                </a:lnTo>
                <a:lnTo>
                  <a:pt x="279019" y="151384"/>
                </a:lnTo>
                <a:close/>
              </a:path>
              <a:path extrusionOk="0" h="172084" w="951864">
                <a:moveTo>
                  <a:pt x="279019" y="111506"/>
                </a:moveTo>
                <a:lnTo>
                  <a:pt x="260603" y="111506"/>
                </a:lnTo>
                <a:lnTo>
                  <a:pt x="260603" y="122809"/>
                </a:lnTo>
                <a:lnTo>
                  <a:pt x="260056" y="129813"/>
                </a:lnTo>
                <a:lnTo>
                  <a:pt x="238378" y="156590"/>
                </a:lnTo>
                <a:lnTo>
                  <a:pt x="256351" y="156590"/>
                </a:lnTo>
                <a:lnTo>
                  <a:pt x="260222" y="151384"/>
                </a:lnTo>
                <a:lnTo>
                  <a:pt x="279019" y="151384"/>
                </a:lnTo>
                <a:lnTo>
                  <a:pt x="279019" y="111506"/>
                </a:lnTo>
                <a:close/>
              </a:path>
              <a:path extrusionOk="0" h="172084" w="951864">
                <a:moveTo>
                  <a:pt x="238633" y="52324"/>
                </a:moveTo>
                <a:lnTo>
                  <a:pt x="199800" y="62976"/>
                </a:lnTo>
                <a:lnTo>
                  <a:pt x="199771" y="81787"/>
                </a:lnTo>
                <a:lnTo>
                  <a:pt x="208391" y="75620"/>
                </a:lnTo>
                <a:lnTo>
                  <a:pt x="217487" y="71215"/>
                </a:lnTo>
                <a:lnTo>
                  <a:pt x="227060" y="68572"/>
                </a:lnTo>
                <a:lnTo>
                  <a:pt x="237109" y="67690"/>
                </a:lnTo>
                <a:lnTo>
                  <a:pt x="271607" y="67690"/>
                </a:lnTo>
                <a:lnTo>
                  <a:pt x="268922" y="62976"/>
                </a:lnTo>
                <a:lnTo>
                  <a:pt x="256301" y="54989"/>
                </a:lnTo>
                <a:lnTo>
                  <a:pt x="238633" y="52324"/>
                </a:lnTo>
                <a:close/>
              </a:path>
              <a:path extrusionOk="0" h="172084" w="951864">
                <a:moveTo>
                  <a:pt x="331089" y="70612"/>
                </a:moveTo>
                <a:lnTo>
                  <a:pt x="312801" y="70612"/>
                </a:lnTo>
                <a:lnTo>
                  <a:pt x="312801" y="138302"/>
                </a:lnTo>
                <a:lnTo>
                  <a:pt x="314680" y="152898"/>
                </a:lnTo>
                <a:lnTo>
                  <a:pt x="320309" y="163337"/>
                </a:lnTo>
                <a:lnTo>
                  <a:pt x="329678" y="169610"/>
                </a:lnTo>
                <a:lnTo>
                  <a:pt x="342772" y="171703"/>
                </a:lnTo>
                <a:lnTo>
                  <a:pt x="349884" y="171703"/>
                </a:lnTo>
                <a:lnTo>
                  <a:pt x="355599" y="170561"/>
                </a:lnTo>
                <a:lnTo>
                  <a:pt x="359917" y="168148"/>
                </a:lnTo>
                <a:lnTo>
                  <a:pt x="359917" y="156337"/>
                </a:lnTo>
                <a:lnTo>
                  <a:pt x="341884" y="156337"/>
                </a:lnTo>
                <a:lnTo>
                  <a:pt x="337566" y="154686"/>
                </a:lnTo>
                <a:lnTo>
                  <a:pt x="335026" y="151384"/>
                </a:lnTo>
                <a:lnTo>
                  <a:pt x="332359" y="148082"/>
                </a:lnTo>
                <a:lnTo>
                  <a:pt x="331089" y="142621"/>
                </a:lnTo>
                <a:lnTo>
                  <a:pt x="331089" y="70612"/>
                </a:lnTo>
                <a:close/>
              </a:path>
              <a:path extrusionOk="0" h="172084" w="951864">
                <a:moveTo>
                  <a:pt x="359917" y="152526"/>
                </a:moveTo>
                <a:lnTo>
                  <a:pt x="356616" y="155066"/>
                </a:lnTo>
                <a:lnTo>
                  <a:pt x="352552" y="156337"/>
                </a:lnTo>
                <a:lnTo>
                  <a:pt x="359917" y="156337"/>
                </a:lnTo>
                <a:lnTo>
                  <a:pt x="359917" y="152526"/>
                </a:lnTo>
                <a:close/>
              </a:path>
              <a:path extrusionOk="0" h="172084" w="951864">
                <a:moveTo>
                  <a:pt x="359917" y="54990"/>
                </a:moveTo>
                <a:lnTo>
                  <a:pt x="293116" y="54990"/>
                </a:lnTo>
                <a:lnTo>
                  <a:pt x="293116" y="70612"/>
                </a:lnTo>
                <a:lnTo>
                  <a:pt x="359917" y="70612"/>
                </a:lnTo>
                <a:lnTo>
                  <a:pt x="359917" y="54990"/>
                </a:lnTo>
                <a:close/>
              </a:path>
              <a:path extrusionOk="0" h="172084" w="951864">
                <a:moveTo>
                  <a:pt x="331089" y="21209"/>
                </a:moveTo>
                <a:lnTo>
                  <a:pt x="312801" y="27050"/>
                </a:lnTo>
                <a:lnTo>
                  <a:pt x="312801" y="54990"/>
                </a:lnTo>
                <a:lnTo>
                  <a:pt x="331089" y="54990"/>
                </a:lnTo>
                <a:lnTo>
                  <a:pt x="331089" y="21209"/>
                </a:lnTo>
                <a:close/>
              </a:path>
              <a:path extrusionOk="0" h="172084" w="951864">
                <a:moveTo>
                  <a:pt x="421894" y="52324"/>
                </a:moveTo>
                <a:lnTo>
                  <a:pt x="384302" y="69087"/>
                </a:lnTo>
                <a:lnTo>
                  <a:pt x="369189" y="112522"/>
                </a:lnTo>
                <a:lnTo>
                  <a:pt x="370048" y="125904"/>
                </a:lnTo>
                <a:lnTo>
                  <a:pt x="390610" y="163171"/>
                </a:lnTo>
                <a:lnTo>
                  <a:pt x="421132" y="171958"/>
                </a:lnTo>
                <a:lnTo>
                  <a:pt x="432897" y="171269"/>
                </a:lnTo>
                <a:lnTo>
                  <a:pt x="443436" y="169211"/>
                </a:lnTo>
                <a:lnTo>
                  <a:pt x="452760" y="165796"/>
                </a:lnTo>
                <a:lnTo>
                  <a:pt x="460883" y="161036"/>
                </a:lnTo>
                <a:lnTo>
                  <a:pt x="460883" y="156590"/>
                </a:lnTo>
                <a:lnTo>
                  <a:pt x="425449" y="156590"/>
                </a:lnTo>
                <a:lnTo>
                  <a:pt x="417329" y="155928"/>
                </a:lnTo>
                <a:lnTo>
                  <a:pt x="388969" y="125692"/>
                </a:lnTo>
                <a:lnTo>
                  <a:pt x="388111" y="116712"/>
                </a:lnTo>
                <a:lnTo>
                  <a:pt x="468884" y="116712"/>
                </a:lnTo>
                <a:lnTo>
                  <a:pt x="468884" y="107061"/>
                </a:lnTo>
                <a:lnTo>
                  <a:pt x="468517" y="101219"/>
                </a:lnTo>
                <a:lnTo>
                  <a:pt x="388366" y="101219"/>
                </a:lnTo>
                <a:lnTo>
                  <a:pt x="389844" y="94071"/>
                </a:lnTo>
                <a:lnTo>
                  <a:pt x="412877" y="67690"/>
                </a:lnTo>
                <a:lnTo>
                  <a:pt x="457169" y="67690"/>
                </a:lnTo>
                <a:lnTo>
                  <a:pt x="456565" y="66801"/>
                </a:lnTo>
                <a:lnTo>
                  <a:pt x="449808" y="60467"/>
                </a:lnTo>
                <a:lnTo>
                  <a:pt x="441753" y="55943"/>
                </a:lnTo>
                <a:lnTo>
                  <a:pt x="432436" y="53228"/>
                </a:lnTo>
                <a:lnTo>
                  <a:pt x="421894" y="52324"/>
                </a:lnTo>
                <a:close/>
              </a:path>
              <a:path extrusionOk="0" h="172084" w="951864">
                <a:moveTo>
                  <a:pt x="460883" y="143763"/>
                </a:moveTo>
                <a:lnTo>
                  <a:pt x="452596" y="149357"/>
                </a:lnTo>
                <a:lnTo>
                  <a:pt x="443928" y="153368"/>
                </a:lnTo>
                <a:lnTo>
                  <a:pt x="434879" y="155783"/>
                </a:lnTo>
                <a:lnTo>
                  <a:pt x="425449" y="156590"/>
                </a:lnTo>
                <a:lnTo>
                  <a:pt x="460883" y="156590"/>
                </a:lnTo>
                <a:lnTo>
                  <a:pt x="460883" y="143763"/>
                </a:lnTo>
                <a:close/>
              </a:path>
              <a:path extrusionOk="0" h="172084" w="951864">
                <a:moveTo>
                  <a:pt x="457169" y="67690"/>
                </a:moveTo>
                <a:lnTo>
                  <a:pt x="430403" y="67690"/>
                </a:lnTo>
                <a:lnTo>
                  <a:pt x="437388" y="70612"/>
                </a:lnTo>
                <a:lnTo>
                  <a:pt x="442467" y="76453"/>
                </a:lnTo>
                <a:lnTo>
                  <a:pt x="445730" y="81359"/>
                </a:lnTo>
                <a:lnTo>
                  <a:pt x="448087" y="87122"/>
                </a:lnTo>
                <a:lnTo>
                  <a:pt x="449540" y="93741"/>
                </a:lnTo>
                <a:lnTo>
                  <a:pt x="450088" y="101219"/>
                </a:lnTo>
                <a:lnTo>
                  <a:pt x="468517" y="101219"/>
                </a:lnTo>
                <a:lnTo>
                  <a:pt x="468120" y="94894"/>
                </a:lnTo>
                <a:lnTo>
                  <a:pt x="465820" y="84121"/>
                </a:lnTo>
                <a:lnTo>
                  <a:pt x="461972" y="74753"/>
                </a:lnTo>
                <a:lnTo>
                  <a:pt x="457169" y="67690"/>
                </a:lnTo>
                <a:close/>
              </a:path>
              <a:path extrusionOk="0" h="172084" w="951864">
                <a:moveTo>
                  <a:pt x="508127" y="54990"/>
                </a:moveTo>
                <a:lnTo>
                  <a:pt x="489711" y="54990"/>
                </a:lnTo>
                <a:lnTo>
                  <a:pt x="489711" y="169290"/>
                </a:lnTo>
                <a:lnTo>
                  <a:pt x="508127" y="169290"/>
                </a:lnTo>
                <a:lnTo>
                  <a:pt x="508127" y="110998"/>
                </a:lnTo>
                <a:lnTo>
                  <a:pt x="508605" y="101973"/>
                </a:lnTo>
                <a:lnTo>
                  <a:pt x="510047" y="93948"/>
                </a:lnTo>
                <a:lnTo>
                  <a:pt x="512466" y="86923"/>
                </a:lnTo>
                <a:lnTo>
                  <a:pt x="515873" y="80899"/>
                </a:lnTo>
                <a:lnTo>
                  <a:pt x="517621" y="78486"/>
                </a:lnTo>
                <a:lnTo>
                  <a:pt x="508127" y="78486"/>
                </a:lnTo>
                <a:lnTo>
                  <a:pt x="508127" y="54990"/>
                </a:lnTo>
                <a:close/>
              </a:path>
              <a:path extrusionOk="0" h="172084" w="951864">
                <a:moveTo>
                  <a:pt x="543179" y="52959"/>
                </a:moveTo>
                <a:lnTo>
                  <a:pt x="531748" y="52959"/>
                </a:lnTo>
                <a:lnTo>
                  <a:pt x="525779" y="55245"/>
                </a:lnTo>
                <a:lnTo>
                  <a:pt x="520446" y="59689"/>
                </a:lnTo>
                <a:lnTo>
                  <a:pt x="515111" y="64262"/>
                </a:lnTo>
                <a:lnTo>
                  <a:pt x="511174" y="70485"/>
                </a:lnTo>
                <a:lnTo>
                  <a:pt x="508508" y="78486"/>
                </a:lnTo>
                <a:lnTo>
                  <a:pt x="517621" y="78486"/>
                </a:lnTo>
                <a:lnTo>
                  <a:pt x="521208" y="73533"/>
                </a:lnTo>
                <a:lnTo>
                  <a:pt x="527685" y="69850"/>
                </a:lnTo>
                <a:lnTo>
                  <a:pt x="549402" y="69850"/>
                </a:lnTo>
                <a:lnTo>
                  <a:pt x="549402" y="54483"/>
                </a:lnTo>
                <a:lnTo>
                  <a:pt x="546861" y="53466"/>
                </a:lnTo>
                <a:lnTo>
                  <a:pt x="543179" y="52959"/>
                </a:lnTo>
                <a:close/>
              </a:path>
              <a:path extrusionOk="0" h="172084" w="951864">
                <a:moveTo>
                  <a:pt x="549402" y="69850"/>
                </a:moveTo>
                <a:lnTo>
                  <a:pt x="541528" y="69850"/>
                </a:lnTo>
                <a:lnTo>
                  <a:pt x="546227" y="70993"/>
                </a:lnTo>
                <a:lnTo>
                  <a:pt x="549402" y="73533"/>
                </a:lnTo>
                <a:lnTo>
                  <a:pt x="549402" y="69850"/>
                </a:lnTo>
                <a:close/>
              </a:path>
              <a:path extrusionOk="0" h="172084" w="951864">
                <a:moveTo>
                  <a:pt x="575691" y="2159"/>
                </a:moveTo>
                <a:lnTo>
                  <a:pt x="568960" y="2159"/>
                </a:lnTo>
                <a:lnTo>
                  <a:pt x="566166" y="3301"/>
                </a:lnTo>
                <a:lnTo>
                  <a:pt x="561594" y="7874"/>
                </a:lnTo>
                <a:lnTo>
                  <a:pt x="560451" y="10668"/>
                </a:lnTo>
                <a:lnTo>
                  <a:pt x="560451" y="17525"/>
                </a:lnTo>
                <a:lnTo>
                  <a:pt x="561594" y="20320"/>
                </a:lnTo>
                <a:lnTo>
                  <a:pt x="566166" y="24891"/>
                </a:lnTo>
                <a:lnTo>
                  <a:pt x="568960" y="25908"/>
                </a:lnTo>
                <a:lnTo>
                  <a:pt x="575691" y="25908"/>
                </a:lnTo>
                <a:lnTo>
                  <a:pt x="578485" y="24764"/>
                </a:lnTo>
                <a:lnTo>
                  <a:pt x="580771" y="22478"/>
                </a:lnTo>
                <a:lnTo>
                  <a:pt x="583184" y="20193"/>
                </a:lnTo>
                <a:lnTo>
                  <a:pt x="584275" y="17525"/>
                </a:lnTo>
                <a:lnTo>
                  <a:pt x="584327" y="10668"/>
                </a:lnTo>
                <a:lnTo>
                  <a:pt x="583184" y="7874"/>
                </a:lnTo>
                <a:lnTo>
                  <a:pt x="580771" y="5587"/>
                </a:lnTo>
                <a:lnTo>
                  <a:pt x="578485" y="3301"/>
                </a:lnTo>
                <a:lnTo>
                  <a:pt x="575691" y="2159"/>
                </a:lnTo>
                <a:close/>
              </a:path>
              <a:path extrusionOk="0" h="172084" w="951864">
                <a:moveTo>
                  <a:pt x="581279" y="54990"/>
                </a:moveTo>
                <a:lnTo>
                  <a:pt x="562864" y="54990"/>
                </a:lnTo>
                <a:lnTo>
                  <a:pt x="562864" y="169290"/>
                </a:lnTo>
                <a:lnTo>
                  <a:pt x="581279" y="169290"/>
                </a:lnTo>
                <a:lnTo>
                  <a:pt x="581279" y="54990"/>
                </a:lnTo>
                <a:close/>
              </a:path>
              <a:path extrusionOk="0" h="172084" w="951864">
                <a:moveTo>
                  <a:pt x="686135" y="67690"/>
                </a:moveTo>
                <a:lnTo>
                  <a:pt x="651636" y="67690"/>
                </a:lnTo>
                <a:lnTo>
                  <a:pt x="661951" y="69520"/>
                </a:lnTo>
                <a:lnTo>
                  <a:pt x="669290" y="74993"/>
                </a:lnTo>
                <a:lnTo>
                  <a:pt x="673675" y="84085"/>
                </a:lnTo>
                <a:lnTo>
                  <a:pt x="675132" y="96774"/>
                </a:lnTo>
                <a:lnTo>
                  <a:pt x="640969" y="101600"/>
                </a:lnTo>
                <a:lnTo>
                  <a:pt x="624466" y="105933"/>
                </a:lnTo>
                <a:lnTo>
                  <a:pt x="612679" y="113601"/>
                </a:lnTo>
                <a:lnTo>
                  <a:pt x="605607" y="124602"/>
                </a:lnTo>
                <a:lnTo>
                  <a:pt x="603249" y="138937"/>
                </a:lnTo>
                <a:lnTo>
                  <a:pt x="603847" y="146010"/>
                </a:lnTo>
                <a:lnTo>
                  <a:pt x="639572" y="171958"/>
                </a:lnTo>
                <a:lnTo>
                  <a:pt x="650480" y="170672"/>
                </a:lnTo>
                <a:lnTo>
                  <a:pt x="659971" y="166814"/>
                </a:lnTo>
                <a:lnTo>
                  <a:pt x="668057" y="160385"/>
                </a:lnTo>
                <a:lnTo>
                  <a:pt x="670879" y="156590"/>
                </a:lnTo>
                <a:lnTo>
                  <a:pt x="637159" y="156590"/>
                </a:lnTo>
                <a:lnTo>
                  <a:pt x="631952" y="154812"/>
                </a:lnTo>
                <a:lnTo>
                  <a:pt x="627888" y="151257"/>
                </a:lnTo>
                <a:lnTo>
                  <a:pt x="623951" y="147700"/>
                </a:lnTo>
                <a:lnTo>
                  <a:pt x="621919" y="143128"/>
                </a:lnTo>
                <a:lnTo>
                  <a:pt x="621962" y="129813"/>
                </a:lnTo>
                <a:lnTo>
                  <a:pt x="675132" y="111506"/>
                </a:lnTo>
                <a:lnTo>
                  <a:pt x="693547" y="111506"/>
                </a:lnTo>
                <a:lnTo>
                  <a:pt x="693547" y="94869"/>
                </a:lnTo>
                <a:lnTo>
                  <a:pt x="691022" y="76273"/>
                </a:lnTo>
                <a:lnTo>
                  <a:pt x="686135" y="67690"/>
                </a:lnTo>
                <a:close/>
              </a:path>
              <a:path extrusionOk="0" h="172084" w="951864">
                <a:moveTo>
                  <a:pt x="693547" y="151384"/>
                </a:moveTo>
                <a:lnTo>
                  <a:pt x="675132" y="151384"/>
                </a:lnTo>
                <a:lnTo>
                  <a:pt x="675132" y="169290"/>
                </a:lnTo>
                <a:lnTo>
                  <a:pt x="693547" y="169290"/>
                </a:lnTo>
                <a:lnTo>
                  <a:pt x="693547" y="151384"/>
                </a:lnTo>
                <a:close/>
              </a:path>
              <a:path extrusionOk="0" h="172084" w="951864">
                <a:moveTo>
                  <a:pt x="693547" y="111506"/>
                </a:moveTo>
                <a:lnTo>
                  <a:pt x="675132" y="111506"/>
                </a:lnTo>
                <a:lnTo>
                  <a:pt x="675132" y="122809"/>
                </a:lnTo>
                <a:lnTo>
                  <a:pt x="674584" y="129813"/>
                </a:lnTo>
                <a:lnTo>
                  <a:pt x="652907" y="156590"/>
                </a:lnTo>
                <a:lnTo>
                  <a:pt x="670879" y="156590"/>
                </a:lnTo>
                <a:lnTo>
                  <a:pt x="674751" y="151384"/>
                </a:lnTo>
                <a:lnTo>
                  <a:pt x="693547" y="151384"/>
                </a:lnTo>
                <a:lnTo>
                  <a:pt x="693547" y="111506"/>
                </a:lnTo>
                <a:close/>
              </a:path>
              <a:path extrusionOk="0" h="172084" w="951864">
                <a:moveTo>
                  <a:pt x="653160" y="52324"/>
                </a:moveTo>
                <a:lnTo>
                  <a:pt x="614328" y="62976"/>
                </a:lnTo>
                <a:lnTo>
                  <a:pt x="614298" y="81787"/>
                </a:lnTo>
                <a:lnTo>
                  <a:pt x="622919" y="75620"/>
                </a:lnTo>
                <a:lnTo>
                  <a:pt x="632015" y="71215"/>
                </a:lnTo>
                <a:lnTo>
                  <a:pt x="641588" y="68572"/>
                </a:lnTo>
                <a:lnTo>
                  <a:pt x="651636" y="67690"/>
                </a:lnTo>
                <a:lnTo>
                  <a:pt x="686135" y="67690"/>
                </a:lnTo>
                <a:lnTo>
                  <a:pt x="683450" y="62976"/>
                </a:lnTo>
                <a:lnTo>
                  <a:pt x="670829" y="54989"/>
                </a:lnTo>
                <a:lnTo>
                  <a:pt x="653160" y="52324"/>
                </a:lnTo>
                <a:close/>
              </a:path>
              <a:path extrusionOk="0" h="172084" w="951864">
                <a:moveTo>
                  <a:pt x="739774" y="0"/>
                </a:moveTo>
                <a:lnTo>
                  <a:pt x="721360" y="0"/>
                </a:lnTo>
                <a:lnTo>
                  <a:pt x="721360" y="169290"/>
                </a:lnTo>
                <a:lnTo>
                  <a:pt x="739774" y="169290"/>
                </a:lnTo>
                <a:lnTo>
                  <a:pt x="739774" y="0"/>
                </a:lnTo>
                <a:close/>
              </a:path>
              <a:path extrusionOk="0" h="172084" w="951864">
                <a:moveTo>
                  <a:pt x="815085" y="52324"/>
                </a:moveTo>
                <a:lnTo>
                  <a:pt x="777494" y="69087"/>
                </a:lnTo>
                <a:lnTo>
                  <a:pt x="762380" y="112522"/>
                </a:lnTo>
                <a:lnTo>
                  <a:pt x="763240" y="125904"/>
                </a:lnTo>
                <a:lnTo>
                  <a:pt x="783802" y="163171"/>
                </a:lnTo>
                <a:lnTo>
                  <a:pt x="814323" y="171958"/>
                </a:lnTo>
                <a:lnTo>
                  <a:pt x="826089" y="171269"/>
                </a:lnTo>
                <a:lnTo>
                  <a:pt x="836628" y="169211"/>
                </a:lnTo>
                <a:lnTo>
                  <a:pt x="845952" y="165796"/>
                </a:lnTo>
                <a:lnTo>
                  <a:pt x="854074" y="161036"/>
                </a:lnTo>
                <a:lnTo>
                  <a:pt x="854074" y="156590"/>
                </a:lnTo>
                <a:lnTo>
                  <a:pt x="818641" y="156590"/>
                </a:lnTo>
                <a:lnTo>
                  <a:pt x="810521" y="155928"/>
                </a:lnTo>
                <a:lnTo>
                  <a:pt x="782161" y="125692"/>
                </a:lnTo>
                <a:lnTo>
                  <a:pt x="781304" y="116712"/>
                </a:lnTo>
                <a:lnTo>
                  <a:pt x="862076" y="116712"/>
                </a:lnTo>
                <a:lnTo>
                  <a:pt x="862076" y="107061"/>
                </a:lnTo>
                <a:lnTo>
                  <a:pt x="861709" y="101219"/>
                </a:lnTo>
                <a:lnTo>
                  <a:pt x="781558" y="101219"/>
                </a:lnTo>
                <a:lnTo>
                  <a:pt x="783036" y="94071"/>
                </a:lnTo>
                <a:lnTo>
                  <a:pt x="806069" y="67690"/>
                </a:lnTo>
                <a:lnTo>
                  <a:pt x="850361" y="67690"/>
                </a:lnTo>
                <a:lnTo>
                  <a:pt x="849757" y="66801"/>
                </a:lnTo>
                <a:lnTo>
                  <a:pt x="843000" y="60467"/>
                </a:lnTo>
                <a:lnTo>
                  <a:pt x="834945" y="55943"/>
                </a:lnTo>
                <a:lnTo>
                  <a:pt x="825628" y="53228"/>
                </a:lnTo>
                <a:lnTo>
                  <a:pt x="815085" y="52324"/>
                </a:lnTo>
                <a:close/>
              </a:path>
              <a:path extrusionOk="0" h="172084" w="951864">
                <a:moveTo>
                  <a:pt x="854074" y="143763"/>
                </a:moveTo>
                <a:lnTo>
                  <a:pt x="845788" y="149357"/>
                </a:lnTo>
                <a:lnTo>
                  <a:pt x="837120" y="153368"/>
                </a:lnTo>
                <a:lnTo>
                  <a:pt x="828071" y="155783"/>
                </a:lnTo>
                <a:lnTo>
                  <a:pt x="818641" y="156590"/>
                </a:lnTo>
                <a:lnTo>
                  <a:pt x="854074" y="156590"/>
                </a:lnTo>
                <a:lnTo>
                  <a:pt x="854074" y="143763"/>
                </a:lnTo>
                <a:close/>
              </a:path>
              <a:path extrusionOk="0" h="172084" w="951864">
                <a:moveTo>
                  <a:pt x="850361" y="67690"/>
                </a:moveTo>
                <a:lnTo>
                  <a:pt x="823595" y="67690"/>
                </a:lnTo>
                <a:lnTo>
                  <a:pt x="830579" y="70612"/>
                </a:lnTo>
                <a:lnTo>
                  <a:pt x="835660" y="76453"/>
                </a:lnTo>
                <a:lnTo>
                  <a:pt x="838922" y="81359"/>
                </a:lnTo>
                <a:lnTo>
                  <a:pt x="841279" y="87122"/>
                </a:lnTo>
                <a:lnTo>
                  <a:pt x="842732" y="93741"/>
                </a:lnTo>
                <a:lnTo>
                  <a:pt x="843279" y="101219"/>
                </a:lnTo>
                <a:lnTo>
                  <a:pt x="861709" y="101219"/>
                </a:lnTo>
                <a:lnTo>
                  <a:pt x="861312" y="94894"/>
                </a:lnTo>
                <a:lnTo>
                  <a:pt x="859012" y="84121"/>
                </a:lnTo>
                <a:lnTo>
                  <a:pt x="855164" y="74753"/>
                </a:lnTo>
                <a:lnTo>
                  <a:pt x="850361" y="67690"/>
                </a:lnTo>
                <a:close/>
              </a:path>
              <a:path extrusionOk="0" h="172084" w="951864">
                <a:moveTo>
                  <a:pt x="876046" y="145541"/>
                </a:moveTo>
                <a:lnTo>
                  <a:pt x="876046" y="165100"/>
                </a:lnTo>
                <a:lnTo>
                  <a:pt x="882810" y="168100"/>
                </a:lnTo>
                <a:lnTo>
                  <a:pt x="890158" y="170243"/>
                </a:lnTo>
                <a:lnTo>
                  <a:pt x="898102" y="171529"/>
                </a:lnTo>
                <a:lnTo>
                  <a:pt x="906653" y="171958"/>
                </a:lnTo>
                <a:lnTo>
                  <a:pt x="912622" y="171958"/>
                </a:lnTo>
                <a:lnTo>
                  <a:pt x="918210" y="171323"/>
                </a:lnTo>
                <a:lnTo>
                  <a:pt x="923671" y="169925"/>
                </a:lnTo>
                <a:lnTo>
                  <a:pt x="929132" y="168656"/>
                </a:lnTo>
                <a:lnTo>
                  <a:pt x="946226" y="156590"/>
                </a:lnTo>
                <a:lnTo>
                  <a:pt x="908939" y="156590"/>
                </a:lnTo>
                <a:lnTo>
                  <a:pt x="900156" y="155900"/>
                </a:lnTo>
                <a:lnTo>
                  <a:pt x="891730" y="153828"/>
                </a:lnTo>
                <a:lnTo>
                  <a:pt x="883685" y="150375"/>
                </a:lnTo>
                <a:lnTo>
                  <a:pt x="876046" y="145541"/>
                </a:lnTo>
                <a:close/>
              </a:path>
              <a:path extrusionOk="0" h="172084" w="951864">
                <a:moveTo>
                  <a:pt x="919988" y="52324"/>
                </a:moveTo>
                <a:lnTo>
                  <a:pt x="914399" y="52324"/>
                </a:lnTo>
                <a:lnTo>
                  <a:pt x="909066" y="52959"/>
                </a:lnTo>
                <a:lnTo>
                  <a:pt x="879983" y="71120"/>
                </a:lnTo>
                <a:lnTo>
                  <a:pt x="877442" y="75184"/>
                </a:lnTo>
                <a:lnTo>
                  <a:pt x="876299" y="80010"/>
                </a:lnTo>
                <a:lnTo>
                  <a:pt x="876299" y="89662"/>
                </a:lnTo>
                <a:lnTo>
                  <a:pt x="876935" y="93599"/>
                </a:lnTo>
                <a:lnTo>
                  <a:pt x="878204" y="96774"/>
                </a:lnTo>
                <a:lnTo>
                  <a:pt x="879474" y="100075"/>
                </a:lnTo>
                <a:lnTo>
                  <a:pt x="881507" y="102997"/>
                </a:lnTo>
                <a:lnTo>
                  <a:pt x="884047" y="105537"/>
                </a:lnTo>
                <a:lnTo>
                  <a:pt x="886586" y="108203"/>
                </a:lnTo>
                <a:lnTo>
                  <a:pt x="910590" y="120014"/>
                </a:lnTo>
                <a:lnTo>
                  <a:pt x="920369" y="123951"/>
                </a:lnTo>
                <a:lnTo>
                  <a:pt x="933069" y="137413"/>
                </a:lnTo>
                <a:lnTo>
                  <a:pt x="933069" y="140462"/>
                </a:lnTo>
                <a:lnTo>
                  <a:pt x="931566" y="147482"/>
                </a:lnTo>
                <a:lnTo>
                  <a:pt x="927052" y="152526"/>
                </a:lnTo>
                <a:lnTo>
                  <a:pt x="919513" y="155571"/>
                </a:lnTo>
                <a:lnTo>
                  <a:pt x="908939" y="156590"/>
                </a:lnTo>
                <a:lnTo>
                  <a:pt x="946226" y="156590"/>
                </a:lnTo>
                <a:lnTo>
                  <a:pt x="948054" y="153415"/>
                </a:lnTo>
                <a:lnTo>
                  <a:pt x="950595" y="149225"/>
                </a:lnTo>
                <a:lnTo>
                  <a:pt x="951865" y="144399"/>
                </a:lnTo>
                <a:lnTo>
                  <a:pt x="951865" y="134112"/>
                </a:lnTo>
                <a:lnTo>
                  <a:pt x="951103" y="130048"/>
                </a:lnTo>
                <a:lnTo>
                  <a:pt x="948054" y="123444"/>
                </a:lnTo>
                <a:lnTo>
                  <a:pt x="945896" y="120396"/>
                </a:lnTo>
                <a:lnTo>
                  <a:pt x="942974" y="117856"/>
                </a:lnTo>
                <a:lnTo>
                  <a:pt x="940180" y="115315"/>
                </a:lnTo>
                <a:lnTo>
                  <a:pt x="936752" y="113030"/>
                </a:lnTo>
                <a:lnTo>
                  <a:pt x="932688" y="110998"/>
                </a:lnTo>
                <a:lnTo>
                  <a:pt x="928751" y="108965"/>
                </a:lnTo>
                <a:lnTo>
                  <a:pt x="924179" y="106934"/>
                </a:lnTo>
                <a:lnTo>
                  <a:pt x="919098" y="105028"/>
                </a:lnTo>
                <a:lnTo>
                  <a:pt x="915289" y="103505"/>
                </a:lnTo>
                <a:lnTo>
                  <a:pt x="894969" y="86740"/>
                </a:lnTo>
                <a:lnTo>
                  <a:pt x="894969" y="81407"/>
                </a:lnTo>
                <a:lnTo>
                  <a:pt x="914146" y="67690"/>
                </a:lnTo>
                <a:lnTo>
                  <a:pt x="946530" y="67690"/>
                </a:lnTo>
                <a:lnTo>
                  <a:pt x="946530" y="57403"/>
                </a:lnTo>
                <a:lnTo>
                  <a:pt x="940508" y="55163"/>
                </a:lnTo>
                <a:lnTo>
                  <a:pt x="934069" y="53578"/>
                </a:lnTo>
                <a:lnTo>
                  <a:pt x="927225" y="52635"/>
                </a:lnTo>
                <a:lnTo>
                  <a:pt x="919988" y="52324"/>
                </a:lnTo>
                <a:close/>
              </a:path>
              <a:path extrusionOk="0" h="172084" w="951864">
                <a:moveTo>
                  <a:pt x="946530" y="67690"/>
                </a:moveTo>
                <a:lnTo>
                  <a:pt x="917574" y="67690"/>
                </a:lnTo>
                <a:lnTo>
                  <a:pt x="925528" y="68212"/>
                </a:lnTo>
                <a:lnTo>
                  <a:pt x="933005" y="69770"/>
                </a:lnTo>
                <a:lnTo>
                  <a:pt x="940006" y="72352"/>
                </a:lnTo>
                <a:lnTo>
                  <a:pt x="946530" y="75946"/>
                </a:lnTo>
                <a:lnTo>
                  <a:pt x="946530" y="67690"/>
                </a:lnTo>
                <a:close/>
              </a:path>
            </a:pathLst>
          </a:custGeom>
          <a:solidFill>
            <a:srgbClr val="FFFFFF">
              <a:alpha val="9843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6"/>
          <p:cNvSpPr/>
          <p:nvPr/>
        </p:nvSpPr>
        <p:spPr>
          <a:xfrm>
            <a:off x="4756912" y="4651247"/>
            <a:ext cx="2672080" cy="1751584"/>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6"/>
          <p:cNvSpPr/>
          <p:nvPr/>
        </p:nvSpPr>
        <p:spPr>
          <a:xfrm>
            <a:off x="4756912" y="3962400"/>
            <a:ext cx="2672080" cy="914400"/>
          </a:xfrm>
          <a:custGeom>
            <a:rect b="b" l="l" r="r" t="t"/>
            <a:pathLst>
              <a:path extrusionOk="0" h="685800" w="2004060">
                <a:moveTo>
                  <a:pt x="0" y="685800"/>
                </a:moveTo>
                <a:lnTo>
                  <a:pt x="2004060" y="685800"/>
                </a:lnTo>
                <a:lnTo>
                  <a:pt x="2004060" y="0"/>
                </a:lnTo>
                <a:lnTo>
                  <a:pt x="0" y="0"/>
                </a:lnTo>
                <a:lnTo>
                  <a:pt x="0" y="685800"/>
                </a:lnTo>
                <a:close/>
              </a:path>
            </a:pathLst>
          </a:custGeom>
          <a:solidFill>
            <a:srgbClr val="7389C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6"/>
          <p:cNvSpPr/>
          <p:nvPr/>
        </p:nvSpPr>
        <p:spPr>
          <a:xfrm>
            <a:off x="4876801" y="4492752"/>
            <a:ext cx="1390225" cy="292947"/>
          </a:xfrm>
          <a:custGeom>
            <a:rect b="b" l="l" r="r" t="t"/>
            <a:pathLst>
              <a:path extrusionOk="0" h="219710" w="1042670">
                <a:moveTo>
                  <a:pt x="24891" y="6985"/>
                </a:moveTo>
                <a:lnTo>
                  <a:pt x="0" y="6985"/>
                </a:lnTo>
                <a:lnTo>
                  <a:pt x="0" y="167005"/>
                </a:lnTo>
                <a:lnTo>
                  <a:pt x="18161" y="167005"/>
                </a:lnTo>
                <a:lnTo>
                  <a:pt x="18111" y="49774"/>
                </a:lnTo>
                <a:lnTo>
                  <a:pt x="17944" y="40893"/>
                </a:lnTo>
                <a:lnTo>
                  <a:pt x="17678" y="34101"/>
                </a:lnTo>
                <a:lnTo>
                  <a:pt x="17272" y="28575"/>
                </a:lnTo>
                <a:lnTo>
                  <a:pt x="34372" y="28575"/>
                </a:lnTo>
                <a:lnTo>
                  <a:pt x="24891" y="6985"/>
                </a:lnTo>
                <a:close/>
              </a:path>
              <a:path extrusionOk="0" h="219710" w="1042670">
                <a:moveTo>
                  <a:pt x="34372" y="28575"/>
                </a:moveTo>
                <a:lnTo>
                  <a:pt x="17652" y="28575"/>
                </a:lnTo>
                <a:lnTo>
                  <a:pt x="19303" y="35941"/>
                </a:lnTo>
                <a:lnTo>
                  <a:pt x="20954" y="41402"/>
                </a:lnTo>
                <a:lnTo>
                  <a:pt x="22478" y="44958"/>
                </a:lnTo>
                <a:lnTo>
                  <a:pt x="77088" y="167005"/>
                </a:lnTo>
                <a:lnTo>
                  <a:pt x="86233" y="167005"/>
                </a:lnTo>
                <a:lnTo>
                  <a:pt x="99238" y="137794"/>
                </a:lnTo>
                <a:lnTo>
                  <a:pt x="81279" y="137794"/>
                </a:lnTo>
                <a:lnTo>
                  <a:pt x="80263" y="133604"/>
                </a:lnTo>
                <a:lnTo>
                  <a:pt x="77724" y="127127"/>
                </a:lnTo>
                <a:lnTo>
                  <a:pt x="73913" y="118618"/>
                </a:lnTo>
                <a:lnTo>
                  <a:pt x="34372" y="28575"/>
                </a:lnTo>
                <a:close/>
              </a:path>
              <a:path extrusionOk="0" h="219710" w="1042670">
                <a:moveTo>
                  <a:pt x="163195" y="28575"/>
                </a:moveTo>
                <a:lnTo>
                  <a:pt x="146176" y="28575"/>
                </a:lnTo>
                <a:lnTo>
                  <a:pt x="145510" y="37383"/>
                </a:lnTo>
                <a:lnTo>
                  <a:pt x="145033" y="45513"/>
                </a:lnTo>
                <a:lnTo>
                  <a:pt x="144748" y="52953"/>
                </a:lnTo>
                <a:lnTo>
                  <a:pt x="144652" y="167005"/>
                </a:lnTo>
                <a:lnTo>
                  <a:pt x="163195" y="167005"/>
                </a:lnTo>
                <a:lnTo>
                  <a:pt x="163195" y="28575"/>
                </a:lnTo>
                <a:close/>
              </a:path>
              <a:path extrusionOk="0" h="219710" w="1042670">
                <a:moveTo>
                  <a:pt x="163195" y="6985"/>
                </a:moveTo>
                <a:lnTo>
                  <a:pt x="139826" y="6985"/>
                </a:lnTo>
                <a:lnTo>
                  <a:pt x="89662" y="118237"/>
                </a:lnTo>
                <a:lnTo>
                  <a:pt x="87757" y="122428"/>
                </a:lnTo>
                <a:lnTo>
                  <a:pt x="85216" y="129031"/>
                </a:lnTo>
                <a:lnTo>
                  <a:pt x="82041" y="137794"/>
                </a:lnTo>
                <a:lnTo>
                  <a:pt x="99238" y="137794"/>
                </a:lnTo>
                <a:lnTo>
                  <a:pt x="142366" y="40893"/>
                </a:lnTo>
                <a:lnTo>
                  <a:pt x="143890" y="35813"/>
                </a:lnTo>
                <a:lnTo>
                  <a:pt x="145669" y="28575"/>
                </a:lnTo>
                <a:lnTo>
                  <a:pt x="163195" y="28575"/>
                </a:lnTo>
                <a:lnTo>
                  <a:pt x="163195" y="6985"/>
                </a:lnTo>
                <a:close/>
              </a:path>
              <a:path extrusionOk="0" h="219710" w="1042670">
                <a:moveTo>
                  <a:pt x="271710" y="65531"/>
                </a:moveTo>
                <a:lnTo>
                  <a:pt x="237236" y="65531"/>
                </a:lnTo>
                <a:lnTo>
                  <a:pt x="247497" y="67343"/>
                </a:lnTo>
                <a:lnTo>
                  <a:pt x="254841" y="72786"/>
                </a:lnTo>
                <a:lnTo>
                  <a:pt x="259256" y="81873"/>
                </a:lnTo>
                <a:lnTo>
                  <a:pt x="260730" y="94615"/>
                </a:lnTo>
                <a:lnTo>
                  <a:pt x="226440" y="99441"/>
                </a:lnTo>
                <a:lnTo>
                  <a:pt x="209938" y="103701"/>
                </a:lnTo>
                <a:lnTo>
                  <a:pt x="198151" y="111331"/>
                </a:lnTo>
                <a:lnTo>
                  <a:pt x="191079" y="122318"/>
                </a:lnTo>
                <a:lnTo>
                  <a:pt x="188722" y="136652"/>
                </a:lnTo>
                <a:lnTo>
                  <a:pt x="189337" y="143795"/>
                </a:lnTo>
                <a:lnTo>
                  <a:pt x="225171" y="169799"/>
                </a:lnTo>
                <a:lnTo>
                  <a:pt x="236079" y="168513"/>
                </a:lnTo>
                <a:lnTo>
                  <a:pt x="245570" y="164655"/>
                </a:lnTo>
                <a:lnTo>
                  <a:pt x="253656" y="158226"/>
                </a:lnTo>
                <a:lnTo>
                  <a:pt x="256572" y="154305"/>
                </a:lnTo>
                <a:lnTo>
                  <a:pt x="222758" y="154305"/>
                </a:lnTo>
                <a:lnTo>
                  <a:pt x="217424" y="152527"/>
                </a:lnTo>
                <a:lnTo>
                  <a:pt x="213487" y="149098"/>
                </a:lnTo>
                <a:lnTo>
                  <a:pt x="209550" y="145542"/>
                </a:lnTo>
                <a:lnTo>
                  <a:pt x="207517" y="140969"/>
                </a:lnTo>
                <a:lnTo>
                  <a:pt x="207561" y="127652"/>
                </a:lnTo>
                <a:lnTo>
                  <a:pt x="209676" y="122300"/>
                </a:lnTo>
                <a:lnTo>
                  <a:pt x="213995" y="119380"/>
                </a:lnTo>
                <a:lnTo>
                  <a:pt x="218312" y="116331"/>
                </a:lnTo>
                <a:lnTo>
                  <a:pt x="224662" y="114173"/>
                </a:lnTo>
                <a:lnTo>
                  <a:pt x="260730" y="109219"/>
                </a:lnTo>
                <a:lnTo>
                  <a:pt x="279019" y="109219"/>
                </a:lnTo>
                <a:lnTo>
                  <a:pt x="279019" y="92710"/>
                </a:lnTo>
                <a:lnTo>
                  <a:pt x="276514" y="74041"/>
                </a:lnTo>
                <a:lnTo>
                  <a:pt x="271710" y="65531"/>
                </a:lnTo>
                <a:close/>
              </a:path>
              <a:path extrusionOk="0" h="219710" w="1042670">
                <a:moveTo>
                  <a:pt x="279019" y="149225"/>
                </a:moveTo>
                <a:lnTo>
                  <a:pt x="260730" y="149225"/>
                </a:lnTo>
                <a:lnTo>
                  <a:pt x="260730" y="167005"/>
                </a:lnTo>
                <a:lnTo>
                  <a:pt x="279019" y="167005"/>
                </a:lnTo>
                <a:lnTo>
                  <a:pt x="279019" y="149225"/>
                </a:lnTo>
                <a:close/>
              </a:path>
              <a:path extrusionOk="0" h="219710" w="1042670">
                <a:moveTo>
                  <a:pt x="279019" y="109219"/>
                </a:moveTo>
                <a:lnTo>
                  <a:pt x="260730" y="109219"/>
                </a:lnTo>
                <a:lnTo>
                  <a:pt x="260730" y="120650"/>
                </a:lnTo>
                <a:lnTo>
                  <a:pt x="260181" y="127652"/>
                </a:lnTo>
                <a:lnTo>
                  <a:pt x="238505" y="154305"/>
                </a:lnTo>
                <a:lnTo>
                  <a:pt x="256572" y="154305"/>
                </a:lnTo>
                <a:lnTo>
                  <a:pt x="260350" y="149225"/>
                </a:lnTo>
                <a:lnTo>
                  <a:pt x="279019" y="149225"/>
                </a:lnTo>
                <a:lnTo>
                  <a:pt x="279019" y="109219"/>
                </a:lnTo>
                <a:close/>
              </a:path>
              <a:path extrusionOk="0" h="219710" w="1042670">
                <a:moveTo>
                  <a:pt x="238760" y="50037"/>
                </a:moveTo>
                <a:lnTo>
                  <a:pt x="228115" y="50706"/>
                </a:lnTo>
                <a:lnTo>
                  <a:pt x="218090" y="52720"/>
                </a:lnTo>
                <a:lnTo>
                  <a:pt x="208684" y="56092"/>
                </a:lnTo>
                <a:lnTo>
                  <a:pt x="199898" y="60833"/>
                </a:lnTo>
                <a:lnTo>
                  <a:pt x="199898" y="79502"/>
                </a:lnTo>
                <a:lnTo>
                  <a:pt x="208500" y="73407"/>
                </a:lnTo>
                <a:lnTo>
                  <a:pt x="217566" y="69040"/>
                </a:lnTo>
                <a:lnTo>
                  <a:pt x="227133" y="66411"/>
                </a:lnTo>
                <a:lnTo>
                  <a:pt x="237236" y="65531"/>
                </a:lnTo>
                <a:lnTo>
                  <a:pt x="271710" y="65531"/>
                </a:lnTo>
                <a:lnTo>
                  <a:pt x="268986" y="60706"/>
                </a:lnTo>
                <a:lnTo>
                  <a:pt x="256409" y="52705"/>
                </a:lnTo>
                <a:lnTo>
                  <a:pt x="238760" y="50037"/>
                </a:lnTo>
                <a:close/>
              </a:path>
              <a:path extrusionOk="0" h="219710" w="1042670">
                <a:moveTo>
                  <a:pt x="404495" y="147447"/>
                </a:moveTo>
                <a:lnTo>
                  <a:pt x="386207" y="147447"/>
                </a:lnTo>
                <a:lnTo>
                  <a:pt x="386207" y="219583"/>
                </a:lnTo>
                <a:lnTo>
                  <a:pt x="404495" y="219583"/>
                </a:lnTo>
                <a:lnTo>
                  <a:pt x="404495" y="147447"/>
                </a:lnTo>
                <a:close/>
              </a:path>
              <a:path extrusionOk="0" h="219710" w="1042670">
                <a:moveTo>
                  <a:pt x="351789" y="50037"/>
                </a:moveTo>
                <a:lnTo>
                  <a:pt x="313436" y="67056"/>
                </a:lnTo>
                <a:lnTo>
                  <a:pt x="299212" y="112649"/>
                </a:lnTo>
                <a:lnTo>
                  <a:pt x="300021" y="125124"/>
                </a:lnTo>
                <a:lnTo>
                  <a:pt x="319188" y="161119"/>
                </a:lnTo>
                <a:lnTo>
                  <a:pt x="346710" y="169799"/>
                </a:lnTo>
                <a:lnTo>
                  <a:pt x="359304" y="168396"/>
                </a:lnTo>
                <a:lnTo>
                  <a:pt x="370030" y="164195"/>
                </a:lnTo>
                <a:lnTo>
                  <a:pt x="378874" y="157208"/>
                </a:lnTo>
                <a:lnTo>
                  <a:pt x="380942" y="154305"/>
                </a:lnTo>
                <a:lnTo>
                  <a:pt x="351027" y="154305"/>
                </a:lnTo>
                <a:lnTo>
                  <a:pt x="344100" y="153612"/>
                </a:lnTo>
                <a:lnTo>
                  <a:pt x="318472" y="121501"/>
                </a:lnTo>
                <a:lnTo>
                  <a:pt x="317880" y="112141"/>
                </a:lnTo>
                <a:lnTo>
                  <a:pt x="318478" y="101637"/>
                </a:lnTo>
                <a:lnTo>
                  <a:pt x="338851" y="68580"/>
                </a:lnTo>
                <a:lnTo>
                  <a:pt x="353695" y="65531"/>
                </a:lnTo>
                <a:lnTo>
                  <a:pt x="383547" y="65531"/>
                </a:lnTo>
                <a:lnTo>
                  <a:pt x="379775" y="60485"/>
                </a:lnTo>
                <a:lnTo>
                  <a:pt x="372094" y="54689"/>
                </a:lnTo>
                <a:lnTo>
                  <a:pt x="362769" y="51202"/>
                </a:lnTo>
                <a:lnTo>
                  <a:pt x="351789" y="50037"/>
                </a:lnTo>
                <a:close/>
              </a:path>
              <a:path extrusionOk="0" h="219710" w="1042670">
                <a:moveTo>
                  <a:pt x="383547" y="65531"/>
                </a:moveTo>
                <a:lnTo>
                  <a:pt x="363092" y="65531"/>
                </a:lnTo>
                <a:lnTo>
                  <a:pt x="370839" y="68706"/>
                </a:lnTo>
                <a:lnTo>
                  <a:pt x="377063" y="75184"/>
                </a:lnTo>
                <a:lnTo>
                  <a:pt x="381063" y="80323"/>
                </a:lnTo>
                <a:lnTo>
                  <a:pt x="383921" y="86010"/>
                </a:lnTo>
                <a:lnTo>
                  <a:pt x="385635" y="92221"/>
                </a:lnTo>
                <a:lnTo>
                  <a:pt x="386207" y="98933"/>
                </a:lnTo>
                <a:lnTo>
                  <a:pt x="386207" y="115569"/>
                </a:lnTo>
                <a:lnTo>
                  <a:pt x="365521" y="151558"/>
                </a:lnTo>
                <a:lnTo>
                  <a:pt x="351027" y="154305"/>
                </a:lnTo>
                <a:lnTo>
                  <a:pt x="380942" y="154305"/>
                </a:lnTo>
                <a:lnTo>
                  <a:pt x="385825" y="147447"/>
                </a:lnTo>
                <a:lnTo>
                  <a:pt x="404495" y="147447"/>
                </a:lnTo>
                <a:lnTo>
                  <a:pt x="404495" y="68580"/>
                </a:lnTo>
                <a:lnTo>
                  <a:pt x="385825" y="68580"/>
                </a:lnTo>
                <a:lnTo>
                  <a:pt x="383547" y="65531"/>
                </a:lnTo>
                <a:close/>
              </a:path>
              <a:path extrusionOk="0" h="219710" w="1042670">
                <a:moveTo>
                  <a:pt x="404495" y="52705"/>
                </a:moveTo>
                <a:lnTo>
                  <a:pt x="386207" y="52705"/>
                </a:lnTo>
                <a:lnTo>
                  <a:pt x="386207" y="68580"/>
                </a:lnTo>
                <a:lnTo>
                  <a:pt x="404495" y="68580"/>
                </a:lnTo>
                <a:lnTo>
                  <a:pt x="404495" y="52705"/>
                </a:lnTo>
                <a:close/>
              </a:path>
              <a:path extrusionOk="0" h="219710" w="1042670">
                <a:moveTo>
                  <a:pt x="450723" y="52705"/>
                </a:moveTo>
                <a:lnTo>
                  <a:pt x="432562" y="52705"/>
                </a:lnTo>
                <a:lnTo>
                  <a:pt x="432562" y="121031"/>
                </a:lnTo>
                <a:lnTo>
                  <a:pt x="435109" y="142367"/>
                </a:lnTo>
                <a:lnTo>
                  <a:pt x="442753" y="157607"/>
                </a:lnTo>
                <a:lnTo>
                  <a:pt x="455493" y="166751"/>
                </a:lnTo>
                <a:lnTo>
                  <a:pt x="473328" y="169799"/>
                </a:lnTo>
                <a:lnTo>
                  <a:pt x="484524" y="168491"/>
                </a:lnTo>
                <a:lnTo>
                  <a:pt x="494125" y="164576"/>
                </a:lnTo>
                <a:lnTo>
                  <a:pt x="502154" y="158065"/>
                </a:lnTo>
                <a:lnTo>
                  <a:pt x="504833" y="154305"/>
                </a:lnTo>
                <a:lnTo>
                  <a:pt x="478409" y="154305"/>
                </a:lnTo>
                <a:lnTo>
                  <a:pt x="466314" y="152044"/>
                </a:lnTo>
                <a:lnTo>
                  <a:pt x="457660" y="145272"/>
                </a:lnTo>
                <a:lnTo>
                  <a:pt x="452459" y="133998"/>
                </a:lnTo>
                <a:lnTo>
                  <a:pt x="450764" y="118618"/>
                </a:lnTo>
                <a:lnTo>
                  <a:pt x="450723" y="52705"/>
                </a:lnTo>
                <a:close/>
              </a:path>
              <a:path extrusionOk="0" h="219710" w="1042670">
                <a:moveTo>
                  <a:pt x="527430" y="148971"/>
                </a:moveTo>
                <a:lnTo>
                  <a:pt x="509142" y="148971"/>
                </a:lnTo>
                <a:lnTo>
                  <a:pt x="509142" y="167005"/>
                </a:lnTo>
                <a:lnTo>
                  <a:pt x="527430" y="167005"/>
                </a:lnTo>
                <a:lnTo>
                  <a:pt x="527430" y="148971"/>
                </a:lnTo>
                <a:close/>
              </a:path>
              <a:path extrusionOk="0" h="219710" w="1042670">
                <a:moveTo>
                  <a:pt x="527430" y="52705"/>
                </a:moveTo>
                <a:lnTo>
                  <a:pt x="509142" y="52705"/>
                </a:lnTo>
                <a:lnTo>
                  <a:pt x="509142" y="118618"/>
                </a:lnTo>
                <a:lnTo>
                  <a:pt x="508597" y="126236"/>
                </a:lnTo>
                <a:lnTo>
                  <a:pt x="487299" y="154305"/>
                </a:lnTo>
                <a:lnTo>
                  <a:pt x="504833" y="154305"/>
                </a:lnTo>
                <a:lnTo>
                  <a:pt x="508635" y="148971"/>
                </a:lnTo>
                <a:lnTo>
                  <a:pt x="527430" y="148971"/>
                </a:lnTo>
                <a:lnTo>
                  <a:pt x="527430" y="52705"/>
                </a:lnTo>
                <a:close/>
              </a:path>
              <a:path extrusionOk="0" h="219710" w="1042670">
                <a:moveTo>
                  <a:pt x="571119" y="0"/>
                </a:moveTo>
                <a:lnTo>
                  <a:pt x="564514" y="0"/>
                </a:lnTo>
                <a:lnTo>
                  <a:pt x="561721" y="1143"/>
                </a:lnTo>
                <a:lnTo>
                  <a:pt x="559435" y="3429"/>
                </a:lnTo>
                <a:lnTo>
                  <a:pt x="557149" y="5587"/>
                </a:lnTo>
                <a:lnTo>
                  <a:pt x="556005" y="8509"/>
                </a:lnTo>
                <a:lnTo>
                  <a:pt x="556005" y="15367"/>
                </a:lnTo>
                <a:lnTo>
                  <a:pt x="557149" y="18161"/>
                </a:lnTo>
                <a:lnTo>
                  <a:pt x="559435" y="20447"/>
                </a:lnTo>
                <a:lnTo>
                  <a:pt x="561721" y="22606"/>
                </a:lnTo>
                <a:lnTo>
                  <a:pt x="564514" y="23749"/>
                </a:lnTo>
                <a:lnTo>
                  <a:pt x="571119" y="23749"/>
                </a:lnTo>
                <a:lnTo>
                  <a:pt x="574039" y="22606"/>
                </a:lnTo>
                <a:lnTo>
                  <a:pt x="576326" y="20319"/>
                </a:lnTo>
                <a:lnTo>
                  <a:pt x="578738" y="18034"/>
                </a:lnTo>
                <a:lnTo>
                  <a:pt x="579830" y="15367"/>
                </a:lnTo>
                <a:lnTo>
                  <a:pt x="579882" y="8509"/>
                </a:lnTo>
                <a:lnTo>
                  <a:pt x="578738" y="5587"/>
                </a:lnTo>
                <a:lnTo>
                  <a:pt x="576326" y="3429"/>
                </a:lnTo>
                <a:lnTo>
                  <a:pt x="574039" y="1143"/>
                </a:lnTo>
                <a:lnTo>
                  <a:pt x="571119" y="0"/>
                </a:lnTo>
                <a:close/>
              </a:path>
              <a:path extrusionOk="0" h="219710" w="1042670">
                <a:moveTo>
                  <a:pt x="576707" y="52705"/>
                </a:moveTo>
                <a:lnTo>
                  <a:pt x="558419" y="52705"/>
                </a:lnTo>
                <a:lnTo>
                  <a:pt x="558419" y="167005"/>
                </a:lnTo>
                <a:lnTo>
                  <a:pt x="576707" y="167005"/>
                </a:lnTo>
                <a:lnTo>
                  <a:pt x="576707" y="52705"/>
                </a:lnTo>
                <a:close/>
              </a:path>
              <a:path extrusionOk="0" h="219710" w="1042670">
                <a:moveTo>
                  <a:pt x="625475" y="52705"/>
                </a:moveTo>
                <a:lnTo>
                  <a:pt x="607187" y="52705"/>
                </a:lnTo>
                <a:lnTo>
                  <a:pt x="607187" y="167005"/>
                </a:lnTo>
                <a:lnTo>
                  <a:pt x="625475" y="167005"/>
                </a:lnTo>
                <a:lnTo>
                  <a:pt x="625475" y="101854"/>
                </a:lnTo>
                <a:lnTo>
                  <a:pt x="626044" y="94357"/>
                </a:lnTo>
                <a:lnTo>
                  <a:pt x="627745" y="87503"/>
                </a:lnTo>
                <a:lnTo>
                  <a:pt x="630564" y="81315"/>
                </a:lnTo>
                <a:lnTo>
                  <a:pt x="634491" y="75818"/>
                </a:lnTo>
                <a:lnTo>
                  <a:pt x="638029" y="71755"/>
                </a:lnTo>
                <a:lnTo>
                  <a:pt x="625475" y="71755"/>
                </a:lnTo>
                <a:lnTo>
                  <a:pt x="625475" y="52705"/>
                </a:lnTo>
                <a:close/>
              </a:path>
              <a:path extrusionOk="0" h="219710" w="1042670">
                <a:moveTo>
                  <a:pt x="694289" y="65531"/>
                </a:moveTo>
                <a:lnTo>
                  <a:pt x="657225" y="65531"/>
                </a:lnTo>
                <a:lnTo>
                  <a:pt x="668819" y="67796"/>
                </a:lnTo>
                <a:lnTo>
                  <a:pt x="677116" y="74596"/>
                </a:lnTo>
                <a:lnTo>
                  <a:pt x="682103" y="85945"/>
                </a:lnTo>
                <a:lnTo>
                  <a:pt x="683767" y="101854"/>
                </a:lnTo>
                <a:lnTo>
                  <a:pt x="683767" y="167005"/>
                </a:lnTo>
                <a:lnTo>
                  <a:pt x="702055" y="167005"/>
                </a:lnTo>
                <a:lnTo>
                  <a:pt x="702055" y="97155"/>
                </a:lnTo>
                <a:lnTo>
                  <a:pt x="701436" y="86393"/>
                </a:lnTo>
                <a:lnTo>
                  <a:pt x="699579" y="76977"/>
                </a:lnTo>
                <a:lnTo>
                  <a:pt x="696483" y="68919"/>
                </a:lnTo>
                <a:lnTo>
                  <a:pt x="694289" y="65531"/>
                </a:lnTo>
                <a:close/>
              </a:path>
              <a:path extrusionOk="0" h="219710" w="1042670">
                <a:moveTo>
                  <a:pt x="663448" y="50037"/>
                </a:moveTo>
                <a:lnTo>
                  <a:pt x="651896" y="51395"/>
                </a:lnTo>
                <a:lnTo>
                  <a:pt x="641810" y="55467"/>
                </a:lnTo>
                <a:lnTo>
                  <a:pt x="633176" y="62253"/>
                </a:lnTo>
                <a:lnTo>
                  <a:pt x="625983" y="71755"/>
                </a:lnTo>
                <a:lnTo>
                  <a:pt x="638029" y="71755"/>
                </a:lnTo>
                <a:lnTo>
                  <a:pt x="640461" y="68961"/>
                </a:lnTo>
                <a:lnTo>
                  <a:pt x="648080" y="65531"/>
                </a:lnTo>
                <a:lnTo>
                  <a:pt x="694289" y="65531"/>
                </a:lnTo>
                <a:lnTo>
                  <a:pt x="692150" y="62230"/>
                </a:lnTo>
                <a:lnTo>
                  <a:pt x="686647" y="56896"/>
                </a:lnTo>
                <a:lnTo>
                  <a:pt x="680037" y="53086"/>
                </a:lnTo>
                <a:lnTo>
                  <a:pt x="672308" y="50800"/>
                </a:lnTo>
                <a:lnTo>
                  <a:pt x="663448" y="50037"/>
                </a:lnTo>
                <a:close/>
              </a:path>
              <a:path extrusionOk="0" h="219710" w="1042670">
                <a:moveTo>
                  <a:pt x="805110" y="65531"/>
                </a:moveTo>
                <a:lnTo>
                  <a:pt x="770636" y="65531"/>
                </a:lnTo>
                <a:lnTo>
                  <a:pt x="780897" y="67343"/>
                </a:lnTo>
                <a:lnTo>
                  <a:pt x="788241" y="72786"/>
                </a:lnTo>
                <a:lnTo>
                  <a:pt x="792656" y="81873"/>
                </a:lnTo>
                <a:lnTo>
                  <a:pt x="794130" y="94615"/>
                </a:lnTo>
                <a:lnTo>
                  <a:pt x="759840" y="99441"/>
                </a:lnTo>
                <a:lnTo>
                  <a:pt x="743338" y="103701"/>
                </a:lnTo>
                <a:lnTo>
                  <a:pt x="731551" y="111331"/>
                </a:lnTo>
                <a:lnTo>
                  <a:pt x="724479" y="122318"/>
                </a:lnTo>
                <a:lnTo>
                  <a:pt x="722122" y="136652"/>
                </a:lnTo>
                <a:lnTo>
                  <a:pt x="722737" y="143795"/>
                </a:lnTo>
                <a:lnTo>
                  <a:pt x="758571" y="169799"/>
                </a:lnTo>
                <a:lnTo>
                  <a:pt x="769479" y="168513"/>
                </a:lnTo>
                <a:lnTo>
                  <a:pt x="778970" y="164655"/>
                </a:lnTo>
                <a:lnTo>
                  <a:pt x="787056" y="158226"/>
                </a:lnTo>
                <a:lnTo>
                  <a:pt x="789972" y="154305"/>
                </a:lnTo>
                <a:lnTo>
                  <a:pt x="756158" y="154305"/>
                </a:lnTo>
                <a:lnTo>
                  <a:pt x="750824" y="152527"/>
                </a:lnTo>
                <a:lnTo>
                  <a:pt x="746887" y="149098"/>
                </a:lnTo>
                <a:lnTo>
                  <a:pt x="742950" y="145542"/>
                </a:lnTo>
                <a:lnTo>
                  <a:pt x="740917" y="140969"/>
                </a:lnTo>
                <a:lnTo>
                  <a:pt x="740961" y="127652"/>
                </a:lnTo>
                <a:lnTo>
                  <a:pt x="743076" y="122300"/>
                </a:lnTo>
                <a:lnTo>
                  <a:pt x="747395" y="119380"/>
                </a:lnTo>
                <a:lnTo>
                  <a:pt x="751713" y="116331"/>
                </a:lnTo>
                <a:lnTo>
                  <a:pt x="758063" y="114173"/>
                </a:lnTo>
                <a:lnTo>
                  <a:pt x="794130" y="109219"/>
                </a:lnTo>
                <a:lnTo>
                  <a:pt x="812419" y="109219"/>
                </a:lnTo>
                <a:lnTo>
                  <a:pt x="812419" y="92710"/>
                </a:lnTo>
                <a:lnTo>
                  <a:pt x="809914" y="74041"/>
                </a:lnTo>
                <a:lnTo>
                  <a:pt x="805110" y="65531"/>
                </a:lnTo>
                <a:close/>
              </a:path>
              <a:path extrusionOk="0" h="219710" w="1042670">
                <a:moveTo>
                  <a:pt x="812419" y="149225"/>
                </a:moveTo>
                <a:lnTo>
                  <a:pt x="794130" y="149225"/>
                </a:lnTo>
                <a:lnTo>
                  <a:pt x="794130" y="167005"/>
                </a:lnTo>
                <a:lnTo>
                  <a:pt x="812419" y="167005"/>
                </a:lnTo>
                <a:lnTo>
                  <a:pt x="812419" y="149225"/>
                </a:lnTo>
                <a:close/>
              </a:path>
              <a:path extrusionOk="0" h="219710" w="1042670">
                <a:moveTo>
                  <a:pt x="812419" y="109219"/>
                </a:moveTo>
                <a:lnTo>
                  <a:pt x="794130" y="109219"/>
                </a:lnTo>
                <a:lnTo>
                  <a:pt x="794130" y="120650"/>
                </a:lnTo>
                <a:lnTo>
                  <a:pt x="793581" y="127652"/>
                </a:lnTo>
                <a:lnTo>
                  <a:pt x="771905" y="154305"/>
                </a:lnTo>
                <a:lnTo>
                  <a:pt x="789972" y="154305"/>
                </a:lnTo>
                <a:lnTo>
                  <a:pt x="793750" y="149225"/>
                </a:lnTo>
                <a:lnTo>
                  <a:pt x="812419" y="149225"/>
                </a:lnTo>
                <a:lnTo>
                  <a:pt x="812419" y="109219"/>
                </a:lnTo>
                <a:close/>
              </a:path>
              <a:path extrusionOk="0" h="219710" w="1042670">
                <a:moveTo>
                  <a:pt x="772160" y="50037"/>
                </a:moveTo>
                <a:lnTo>
                  <a:pt x="761515" y="50706"/>
                </a:lnTo>
                <a:lnTo>
                  <a:pt x="751490" y="52720"/>
                </a:lnTo>
                <a:lnTo>
                  <a:pt x="742084" y="56092"/>
                </a:lnTo>
                <a:lnTo>
                  <a:pt x="733298" y="60833"/>
                </a:lnTo>
                <a:lnTo>
                  <a:pt x="733298" y="79502"/>
                </a:lnTo>
                <a:lnTo>
                  <a:pt x="741900" y="73407"/>
                </a:lnTo>
                <a:lnTo>
                  <a:pt x="750966" y="69040"/>
                </a:lnTo>
                <a:lnTo>
                  <a:pt x="760533" y="66411"/>
                </a:lnTo>
                <a:lnTo>
                  <a:pt x="770636" y="65531"/>
                </a:lnTo>
                <a:lnTo>
                  <a:pt x="805110" y="65531"/>
                </a:lnTo>
                <a:lnTo>
                  <a:pt x="802386" y="60706"/>
                </a:lnTo>
                <a:lnTo>
                  <a:pt x="789809" y="52705"/>
                </a:lnTo>
                <a:lnTo>
                  <a:pt x="772160" y="50037"/>
                </a:lnTo>
                <a:close/>
              </a:path>
              <a:path extrusionOk="0" h="219710" w="1042670">
                <a:moveTo>
                  <a:pt x="857123" y="52705"/>
                </a:moveTo>
                <a:lnTo>
                  <a:pt x="838835" y="52705"/>
                </a:lnTo>
                <a:lnTo>
                  <a:pt x="838835" y="167005"/>
                </a:lnTo>
                <a:lnTo>
                  <a:pt x="857123" y="167005"/>
                </a:lnTo>
                <a:lnTo>
                  <a:pt x="857123" y="108838"/>
                </a:lnTo>
                <a:lnTo>
                  <a:pt x="857621" y="99740"/>
                </a:lnTo>
                <a:lnTo>
                  <a:pt x="859107" y="91678"/>
                </a:lnTo>
                <a:lnTo>
                  <a:pt x="861569" y="84639"/>
                </a:lnTo>
                <a:lnTo>
                  <a:pt x="864997" y="78612"/>
                </a:lnTo>
                <a:lnTo>
                  <a:pt x="866652" y="76327"/>
                </a:lnTo>
                <a:lnTo>
                  <a:pt x="857123" y="76327"/>
                </a:lnTo>
                <a:lnTo>
                  <a:pt x="857123" y="52705"/>
                </a:lnTo>
                <a:close/>
              </a:path>
              <a:path extrusionOk="0" h="219710" w="1042670">
                <a:moveTo>
                  <a:pt x="892301" y="50800"/>
                </a:moveTo>
                <a:lnTo>
                  <a:pt x="880872" y="50800"/>
                </a:lnTo>
                <a:lnTo>
                  <a:pt x="874902" y="52959"/>
                </a:lnTo>
                <a:lnTo>
                  <a:pt x="869569" y="57531"/>
                </a:lnTo>
                <a:lnTo>
                  <a:pt x="864235" y="61975"/>
                </a:lnTo>
                <a:lnTo>
                  <a:pt x="860171" y="68325"/>
                </a:lnTo>
                <a:lnTo>
                  <a:pt x="857630" y="76327"/>
                </a:lnTo>
                <a:lnTo>
                  <a:pt x="866652" y="76327"/>
                </a:lnTo>
                <a:lnTo>
                  <a:pt x="870330" y="71247"/>
                </a:lnTo>
                <a:lnTo>
                  <a:pt x="876808" y="67563"/>
                </a:lnTo>
                <a:lnTo>
                  <a:pt x="898398" y="67563"/>
                </a:lnTo>
                <a:lnTo>
                  <a:pt x="898398" y="52324"/>
                </a:lnTo>
                <a:lnTo>
                  <a:pt x="895985" y="51308"/>
                </a:lnTo>
                <a:lnTo>
                  <a:pt x="892301" y="50800"/>
                </a:lnTo>
                <a:close/>
              </a:path>
              <a:path extrusionOk="0" h="219710" w="1042670">
                <a:moveTo>
                  <a:pt x="898398" y="67563"/>
                </a:moveTo>
                <a:lnTo>
                  <a:pt x="890651" y="67563"/>
                </a:lnTo>
                <a:lnTo>
                  <a:pt x="895223" y="68834"/>
                </a:lnTo>
                <a:lnTo>
                  <a:pt x="898398" y="71247"/>
                </a:lnTo>
                <a:lnTo>
                  <a:pt x="898398" y="67563"/>
                </a:lnTo>
                <a:close/>
              </a:path>
              <a:path extrusionOk="0" h="219710" w="1042670">
                <a:moveTo>
                  <a:pt x="924687" y="0"/>
                </a:moveTo>
                <a:lnTo>
                  <a:pt x="918083" y="0"/>
                </a:lnTo>
                <a:lnTo>
                  <a:pt x="915288" y="1143"/>
                </a:lnTo>
                <a:lnTo>
                  <a:pt x="913002" y="3429"/>
                </a:lnTo>
                <a:lnTo>
                  <a:pt x="910716" y="5587"/>
                </a:lnTo>
                <a:lnTo>
                  <a:pt x="909574" y="8509"/>
                </a:lnTo>
                <a:lnTo>
                  <a:pt x="909574" y="15367"/>
                </a:lnTo>
                <a:lnTo>
                  <a:pt x="910716" y="18161"/>
                </a:lnTo>
                <a:lnTo>
                  <a:pt x="913002" y="20447"/>
                </a:lnTo>
                <a:lnTo>
                  <a:pt x="915288" y="22606"/>
                </a:lnTo>
                <a:lnTo>
                  <a:pt x="918083" y="23749"/>
                </a:lnTo>
                <a:lnTo>
                  <a:pt x="924687" y="23749"/>
                </a:lnTo>
                <a:lnTo>
                  <a:pt x="927608" y="22606"/>
                </a:lnTo>
                <a:lnTo>
                  <a:pt x="929894" y="20319"/>
                </a:lnTo>
                <a:lnTo>
                  <a:pt x="932307" y="18034"/>
                </a:lnTo>
                <a:lnTo>
                  <a:pt x="933398" y="15367"/>
                </a:lnTo>
                <a:lnTo>
                  <a:pt x="933450" y="8509"/>
                </a:lnTo>
                <a:lnTo>
                  <a:pt x="932307" y="5587"/>
                </a:lnTo>
                <a:lnTo>
                  <a:pt x="929894" y="3429"/>
                </a:lnTo>
                <a:lnTo>
                  <a:pt x="927608" y="1143"/>
                </a:lnTo>
                <a:lnTo>
                  <a:pt x="924687" y="0"/>
                </a:lnTo>
                <a:close/>
              </a:path>
              <a:path extrusionOk="0" h="219710" w="1042670">
                <a:moveTo>
                  <a:pt x="930275" y="52705"/>
                </a:moveTo>
                <a:lnTo>
                  <a:pt x="911987" y="52705"/>
                </a:lnTo>
                <a:lnTo>
                  <a:pt x="911987" y="167005"/>
                </a:lnTo>
                <a:lnTo>
                  <a:pt x="930275" y="167005"/>
                </a:lnTo>
                <a:lnTo>
                  <a:pt x="930275" y="52705"/>
                </a:lnTo>
                <a:close/>
              </a:path>
              <a:path extrusionOk="0" h="219710" w="1042670">
                <a:moveTo>
                  <a:pt x="1035234" y="65531"/>
                </a:moveTo>
                <a:lnTo>
                  <a:pt x="1000760" y="65531"/>
                </a:lnTo>
                <a:lnTo>
                  <a:pt x="1011021" y="67343"/>
                </a:lnTo>
                <a:lnTo>
                  <a:pt x="1018365" y="72786"/>
                </a:lnTo>
                <a:lnTo>
                  <a:pt x="1022780" y="81873"/>
                </a:lnTo>
                <a:lnTo>
                  <a:pt x="1024254" y="94615"/>
                </a:lnTo>
                <a:lnTo>
                  <a:pt x="989964" y="99441"/>
                </a:lnTo>
                <a:lnTo>
                  <a:pt x="973462" y="103701"/>
                </a:lnTo>
                <a:lnTo>
                  <a:pt x="961675" y="111331"/>
                </a:lnTo>
                <a:lnTo>
                  <a:pt x="954603" y="122318"/>
                </a:lnTo>
                <a:lnTo>
                  <a:pt x="952246" y="136652"/>
                </a:lnTo>
                <a:lnTo>
                  <a:pt x="952861" y="143795"/>
                </a:lnTo>
                <a:lnTo>
                  <a:pt x="988695" y="169799"/>
                </a:lnTo>
                <a:lnTo>
                  <a:pt x="999603" y="168513"/>
                </a:lnTo>
                <a:lnTo>
                  <a:pt x="1009094" y="164655"/>
                </a:lnTo>
                <a:lnTo>
                  <a:pt x="1017180" y="158226"/>
                </a:lnTo>
                <a:lnTo>
                  <a:pt x="1020096" y="154305"/>
                </a:lnTo>
                <a:lnTo>
                  <a:pt x="986282" y="154305"/>
                </a:lnTo>
                <a:lnTo>
                  <a:pt x="980948" y="152527"/>
                </a:lnTo>
                <a:lnTo>
                  <a:pt x="977011" y="149098"/>
                </a:lnTo>
                <a:lnTo>
                  <a:pt x="973074" y="145542"/>
                </a:lnTo>
                <a:lnTo>
                  <a:pt x="971041" y="140969"/>
                </a:lnTo>
                <a:lnTo>
                  <a:pt x="971085" y="127652"/>
                </a:lnTo>
                <a:lnTo>
                  <a:pt x="973201" y="122300"/>
                </a:lnTo>
                <a:lnTo>
                  <a:pt x="977519" y="119380"/>
                </a:lnTo>
                <a:lnTo>
                  <a:pt x="981837" y="116331"/>
                </a:lnTo>
                <a:lnTo>
                  <a:pt x="988187" y="114173"/>
                </a:lnTo>
                <a:lnTo>
                  <a:pt x="1024254" y="109219"/>
                </a:lnTo>
                <a:lnTo>
                  <a:pt x="1042542" y="109219"/>
                </a:lnTo>
                <a:lnTo>
                  <a:pt x="1042542" y="92710"/>
                </a:lnTo>
                <a:lnTo>
                  <a:pt x="1040038" y="74041"/>
                </a:lnTo>
                <a:lnTo>
                  <a:pt x="1035234" y="65531"/>
                </a:lnTo>
                <a:close/>
              </a:path>
              <a:path extrusionOk="0" h="219710" w="1042670">
                <a:moveTo>
                  <a:pt x="1042542" y="149225"/>
                </a:moveTo>
                <a:lnTo>
                  <a:pt x="1024254" y="149225"/>
                </a:lnTo>
                <a:lnTo>
                  <a:pt x="1024254" y="167005"/>
                </a:lnTo>
                <a:lnTo>
                  <a:pt x="1042542" y="167005"/>
                </a:lnTo>
                <a:lnTo>
                  <a:pt x="1042542" y="149225"/>
                </a:lnTo>
                <a:close/>
              </a:path>
              <a:path extrusionOk="0" h="219710" w="1042670">
                <a:moveTo>
                  <a:pt x="1042542" y="109219"/>
                </a:moveTo>
                <a:lnTo>
                  <a:pt x="1024254" y="109219"/>
                </a:lnTo>
                <a:lnTo>
                  <a:pt x="1024254" y="120650"/>
                </a:lnTo>
                <a:lnTo>
                  <a:pt x="1023705" y="127652"/>
                </a:lnTo>
                <a:lnTo>
                  <a:pt x="1002029" y="154305"/>
                </a:lnTo>
                <a:lnTo>
                  <a:pt x="1020096" y="154305"/>
                </a:lnTo>
                <a:lnTo>
                  <a:pt x="1023874" y="149225"/>
                </a:lnTo>
                <a:lnTo>
                  <a:pt x="1042542" y="149225"/>
                </a:lnTo>
                <a:lnTo>
                  <a:pt x="1042542" y="109219"/>
                </a:lnTo>
                <a:close/>
              </a:path>
              <a:path extrusionOk="0" h="219710" w="1042670">
                <a:moveTo>
                  <a:pt x="1002284" y="50037"/>
                </a:moveTo>
                <a:lnTo>
                  <a:pt x="991639" y="50706"/>
                </a:lnTo>
                <a:lnTo>
                  <a:pt x="981614" y="52720"/>
                </a:lnTo>
                <a:lnTo>
                  <a:pt x="972208" y="56092"/>
                </a:lnTo>
                <a:lnTo>
                  <a:pt x="963422" y="60833"/>
                </a:lnTo>
                <a:lnTo>
                  <a:pt x="963422" y="79502"/>
                </a:lnTo>
                <a:lnTo>
                  <a:pt x="972024" y="73407"/>
                </a:lnTo>
                <a:lnTo>
                  <a:pt x="981090" y="69040"/>
                </a:lnTo>
                <a:lnTo>
                  <a:pt x="990657" y="66411"/>
                </a:lnTo>
                <a:lnTo>
                  <a:pt x="1000760" y="65531"/>
                </a:lnTo>
                <a:lnTo>
                  <a:pt x="1035234" y="65531"/>
                </a:lnTo>
                <a:lnTo>
                  <a:pt x="1032509" y="60706"/>
                </a:lnTo>
                <a:lnTo>
                  <a:pt x="1019933" y="52705"/>
                </a:lnTo>
                <a:lnTo>
                  <a:pt x="1002284" y="50037"/>
                </a:lnTo>
                <a:close/>
              </a:path>
            </a:pathLst>
          </a:custGeom>
          <a:solidFill>
            <a:srgbClr val="FFFFFF">
              <a:alpha val="9843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6"/>
          <p:cNvSpPr/>
          <p:nvPr/>
        </p:nvSpPr>
        <p:spPr>
          <a:xfrm>
            <a:off x="7534655" y="2308352"/>
            <a:ext cx="2672080" cy="152806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6"/>
          <p:cNvSpPr/>
          <p:nvPr/>
        </p:nvSpPr>
        <p:spPr>
          <a:xfrm>
            <a:off x="7534655" y="4616704"/>
            <a:ext cx="2672080" cy="1786128"/>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6"/>
          <p:cNvSpPr/>
          <p:nvPr/>
        </p:nvSpPr>
        <p:spPr>
          <a:xfrm>
            <a:off x="7534655" y="3962400"/>
            <a:ext cx="2672080" cy="914400"/>
          </a:xfrm>
          <a:custGeom>
            <a:rect b="b" l="l" r="r" t="t"/>
            <a:pathLst>
              <a:path extrusionOk="0" h="685800" w="2004059">
                <a:moveTo>
                  <a:pt x="0" y="685800"/>
                </a:moveTo>
                <a:lnTo>
                  <a:pt x="2004060" y="685800"/>
                </a:lnTo>
                <a:lnTo>
                  <a:pt x="2004060" y="0"/>
                </a:lnTo>
                <a:lnTo>
                  <a:pt x="0" y="0"/>
                </a:lnTo>
                <a:lnTo>
                  <a:pt x="0" y="685800"/>
                </a:lnTo>
                <a:close/>
              </a:path>
            </a:pathLst>
          </a:custGeom>
          <a:solidFill>
            <a:srgbClr val="7ED13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16"/>
          <p:cNvSpPr/>
          <p:nvPr/>
        </p:nvSpPr>
        <p:spPr>
          <a:xfrm>
            <a:off x="7654713" y="4160690"/>
            <a:ext cx="1671657" cy="229276"/>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6"/>
          <p:cNvSpPr/>
          <p:nvPr/>
        </p:nvSpPr>
        <p:spPr>
          <a:xfrm>
            <a:off x="7651495" y="4485471"/>
            <a:ext cx="1082887" cy="300567"/>
          </a:xfrm>
          <a:custGeom>
            <a:rect b="b" l="l" r="r" t="t"/>
            <a:pathLst>
              <a:path extrusionOk="0" h="225425" w="812165">
                <a:moveTo>
                  <a:pt x="18287" y="58166"/>
                </a:moveTo>
                <a:lnTo>
                  <a:pt x="0" y="58166"/>
                </a:lnTo>
                <a:lnTo>
                  <a:pt x="0" y="225044"/>
                </a:lnTo>
                <a:lnTo>
                  <a:pt x="18287" y="225044"/>
                </a:lnTo>
                <a:lnTo>
                  <a:pt x="18287" y="155956"/>
                </a:lnTo>
                <a:lnTo>
                  <a:pt x="33186" y="155956"/>
                </a:lnTo>
                <a:lnTo>
                  <a:pt x="18287" y="125857"/>
                </a:lnTo>
                <a:lnTo>
                  <a:pt x="18287" y="109855"/>
                </a:lnTo>
                <a:lnTo>
                  <a:pt x="32059" y="78359"/>
                </a:lnTo>
                <a:lnTo>
                  <a:pt x="18287" y="78359"/>
                </a:lnTo>
                <a:lnTo>
                  <a:pt x="18287" y="58166"/>
                </a:lnTo>
                <a:close/>
              </a:path>
              <a:path extrusionOk="0" h="225425" w="812165">
                <a:moveTo>
                  <a:pt x="33186" y="155956"/>
                </a:moveTo>
                <a:lnTo>
                  <a:pt x="18795" y="155956"/>
                </a:lnTo>
                <a:lnTo>
                  <a:pt x="25439" y="164383"/>
                </a:lnTo>
                <a:lnTo>
                  <a:pt x="33369" y="170418"/>
                </a:lnTo>
                <a:lnTo>
                  <a:pt x="42584" y="174047"/>
                </a:lnTo>
                <a:lnTo>
                  <a:pt x="53086" y="175260"/>
                </a:lnTo>
                <a:lnTo>
                  <a:pt x="64539" y="174168"/>
                </a:lnTo>
                <a:lnTo>
                  <a:pt x="74707" y="170910"/>
                </a:lnTo>
                <a:lnTo>
                  <a:pt x="83589" y="165508"/>
                </a:lnTo>
                <a:lnTo>
                  <a:pt x="89390" y="159766"/>
                </a:lnTo>
                <a:lnTo>
                  <a:pt x="41401" y="159766"/>
                </a:lnTo>
                <a:lnTo>
                  <a:pt x="33654" y="156464"/>
                </a:lnTo>
                <a:lnTo>
                  <a:pt x="33186" y="155956"/>
                </a:lnTo>
                <a:close/>
              </a:path>
              <a:path extrusionOk="0" h="225425" w="812165">
                <a:moveTo>
                  <a:pt x="92793" y="70993"/>
                </a:moveTo>
                <a:lnTo>
                  <a:pt x="53720" y="70993"/>
                </a:lnTo>
                <a:lnTo>
                  <a:pt x="60862" y="71661"/>
                </a:lnTo>
                <a:lnTo>
                  <a:pt x="67230" y="73675"/>
                </a:lnTo>
                <a:lnTo>
                  <a:pt x="86251" y="109855"/>
                </a:lnTo>
                <a:lnTo>
                  <a:pt x="86339" y="112014"/>
                </a:lnTo>
                <a:lnTo>
                  <a:pt x="85784" y="122348"/>
                </a:lnTo>
                <a:lnTo>
                  <a:pt x="65754" y="156606"/>
                </a:lnTo>
                <a:lnTo>
                  <a:pt x="50926" y="159766"/>
                </a:lnTo>
                <a:lnTo>
                  <a:pt x="89390" y="159766"/>
                </a:lnTo>
                <a:lnTo>
                  <a:pt x="105155" y="112014"/>
                </a:lnTo>
                <a:lnTo>
                  <a:pt x="104390" y="99798"/>
                </a:lnTo>
                <a:lnTo>
                  <a:pt x="102076" y="88868"/>
                </a:lnTo>
                <a:lnTo>
                  <a:pt x="98190" y="79224"/>
                </a:lnTo>
                <a:lnTo>
                  <a:pt x="92793" y="70993"/>
                </a:lnTo>
                <a:close/>
              </a:path>
              <a:path extrusionOk="0" h="225425" w="812165">
                <a:moveTo>
                  <a:pt x="58292" y="55499"/>
                </a:moveTo>
                <a:lnTo>
                  <a:pt x="46049" y="56927"/>
                </a:lnTo>
                <a:lnTo>
                  <a:pt x="35401" y="61214"/>
                </a:lnTo>
                <a:lnTo>
                  <a:pt x="26324" y="68357"/>
                </a:lnTo>
                <a:lnTo>
                  <a:pt x="18795" y="78359"/>
                </a:lnTo>
                <a:lnTo>
                  <a:pt x="32059" y="78359"/>
                </a:lnTo>
                <a:lnTo>
                  <a:pt x="33307" y="77208"/>
                </a:lnTo>
                <a:lnTo>
                  <a:pt x="39322" y="73755"/>
                </a:lnTo>
                <a:lnTo>
                  <a:pt x="46122" y="71683"/>
                </a:lnTo>
                <a:lnTo>
                  <a:pt x="53720" y="70993"/>
                </a:lnTo>
                <a:lnTo>
                  <a:pt x="92793" y="70993"/>
                </a:lnTo>
                <a:lnTo>
                  <a:pt x="85921" y="64178"/>
                </a:lnTo>
                <a:lnTo>
                  <a:pt x="77930" y="59372"/>
                </a:lnTo>
                <a:lnTo>
                  <a:pt x="68724" y="56471"/>
                </a:lnTo>
                <a:lnTo>
                  <a:pt x="58292" y="55499"/>
                </a:lnTo>
                <a:close/>
              </a:path>
              <a:path extrusionOk="0" h="225425" w="812165">
                <a:moveTo>
                  <a:pt x="146303" y="3302"/>
                </a:moveTo>
                <a:lnTo>
                  <a:pt x="128015" y="3302"/>
                </a:lnTo>
                <a:lnTo>
                  <a:pt x="128015" y="172466"/>
                </a:lnTo>
                <a:lnTo>
                  <a:pt x="146303" y="172466"/>
                </a:lnTo>
                <a:lnTo>
                  <a:pt x="146303" y="3302"/>
                </a:lnTo>
                <a:close/>
              </a:path>
              <a:path extrusionOk="0" h="225425" w="812165">
                <a:moveTo>
                  <a:pt x="227202" y="55499"/>
                </a:moveTo>
                <a:lnTo>
                  <a:pt x="184657" y="71755"/>
                </a:lnTo>
                <a:lnTo>
                  <a:pt x="169037" y="116713"/>
                </a:lnTo>
                <a:lnTo>
                  <a:pt x="169969" y="129287"/>
                </a:lnTo>
                <a:lnTo>
                  <a:pt x="192317" y="166205"/>
                </a:lnTo>
                <a:lnTo>
                  <a:pt x="224536" y="175260"/>
                </a:lnTo>
                <a:lnTo>
                  <a:pt x="236918" y="174216"/>
                </a:lnTo>
                <a:lnTo>
                  <a:pt x="247967" y="171100"/>
                </a:lnTo>
                <a:lnTo>
                  <a:pt x="257682" y="165937"/>
                </a:lnTo>
                <a:lnTo>
                  <a:pt x="264880" y="159766"/>
                </a:lnTo>
                <a:lnTo>
                  <a:pt x="225932" y="159766"/>
                </a:lnTo>
                <a:lnTo>
                  <a:pt x="217622" y="159047"/>
                </a:lnTo>
                <a:lnTo>
                  <a:pt x="188347" y="125601"/>
                </a:lnTo>
                <a:lnTo>
                  <a:pt x="187748" y="116713"/>
                </a:lnTo>
                <a:lnTo>
                  <a:pt x="187779" y="114935"/>
                </a:lnTo>
                <a:lnTo>
                  <a:pt x="203590" y="77690"/>
                </a:lnTo>
                <a:lnTo>
                  <a:pt x="225932" y="70993"/>
                </a:lnTo>
                <a:lnTo>
                  <a:pt x="266914" y="70993"/>
                </a:lnTo>
                <a:lnTo>
                  <a:pt x="259296" y="64392"/>
                </a:lnTo>
                <a:lnTo>
                  <a:pt x="250015" y="59467"/>
                </a:lnTo>
                <a:lnTo>
                  <a:pt x="239329" y="56495"/>
                </a:lnTo>
                <a:lnTo>
                  <a:pt x="227202" y="55499"/>
                </a:lnTo>
                <a:close/>
              </a:path>
              <a:path extrusionOk="0" h="225425" w="812165">
                <a:moveTo>
                  <a:pt x="266914" y="70993"/>
                </a:moveTo>
                <a:lnTo>
                  <a:pt x="225932" y="70993"/>
                </a:lnTo>
                <a:lnTo>
                  <a:pt x="234289" y="71709"/>
                </a:lnTo>
                <a:lnTo>
                  <a:pt x="241633" y="73866"/>
                </a:lnTo>
                <a:lnTo>
                  <a:pt x="262725" y="114935"/>
                </a:lnTo>
                <a:lnTo>
                  <a:pt x="262695" y="116713"/>
                </a:lnTo>
                <a:lnTo>
                  <a:pt x="247953" y="153336"/>
                </a:lnTo>
                <a:lnTo>
                  <a:pt x="225932" y="159766"/>
                </a:lnTo>
                <a:lnTo>
                  <a:pt x="264880" y="159766"/>
                </a:lnTo>
                <a:lnTo>
                  <a:pt x="281558" y="114935"/>
                </a:lnTo>
                <a:lnTo>
                  <a:pt x="280656" y="101715"/>
                </a:lnTo>
                <a:lnTo>
                  <a:pt x="277955" y="90043"/>
                </a:lnTo>
                <a:lnTo>
                  <a:pt x="273468" y="79894"/>
                </a:lnTo>
                <a:lnTo>
                  <a:pt x="267207" y="71247"/>
                </a:lnTo>
                <a:lnTo>
                  <a:pt x="266914" y="70993"/>
                </a:lnTo>
                <a:close/>
              </a:path>
              <a:path extrusionOk="0" h="225425" w="812165">
                <a:moveTo>
                  <a:pt x="323088" y="58166"/>
                </a:moveTo>
                <a:lnTo>
                  <a:pt x="304800" y="58166"/>
                </a:lnTo>
                <a:lnTo>
                  <a:pt x="304800" y="172466"/>
                </a:lnTo>
                <a:lnTo>
                  <a:pt x="323088" y="172466"/>
                </a:lnTo>
                <a:lnTo>
                  <a:pt x="323112" y="106934"/>
                </a:lnTo>
                <a:lnTo>
                  <a:pt x="323586" y="99599"/>
                </a:lnTo>
                <a:lnTo>
                  <a:pt x="325072" y="92646"/>
                </a:lnTo>
                <a:lnTo>
                  <a:pt x="327534" y="86455"/>
                </a:lnTo>
                <a:lnTo>
                  <a:pt x="330962" y="81026"/>
                </a:lnTo>
                <a:lnTo>
                  <a:pt x="334597" y="76327"/>
                </a:lnTo>
                <a:lnTo>
                  <a:pt x="323088" y="76327"/>
                </a:lnTo>
                <a:lnTo>
                  <a:pt x="323088" y="58166"/>
                </a:lnTo>
                <a:close/>
              </a:path>
              <a:path extrusionOk="0" h="225425" w="812165">
                <a:moveTo>
                  <a:pt x="388467" y="70993"/>
                </a:moveTo>
                <a:lnTo>
                  <a:pt x="350774" y="70993"/>
                </a:lnTo>
                <a:lnTo>
                  <a:pt x="362182" y="73090"/>
                </a:lnTo>
                <a:lnTo>
                  <a:pt x="370316" y="79390"/>
                </a:lnTo>
                <a:lnTo>
                  <a:pt x="375187" y="89906"/>
                </a:lnTo>
                <a:lnTo>
                  <a:pt x="376808" y="104648"/>
                </a:lnTo>
                <a:lnTo>
                  <a:pt x="376808" y="172466"/>
                </a:lnTo>
                <a:lnTo>
                  <a:pt x="395097" y="172466"/>
                </a:lnTo>
                <a:lnTo>
                  <a:pt x="395124" y="106934"/>
                </a:lnTo>
                <a:lnTo>
                  <a:pt x="405204" y="79248"/>
                </a:lnTo>
                <a:lnTo>
                  <a:pt x="391413" y="79248"/>
                </a:lnTo>
                <a:lnTo>
                  <a:pt x="389254" y="72136"/>
                </a:lnTo>
                <a:lnTo>
                  <a:pt x="388467" y="70993"/>
                </a:lnTo>
                <a:close/>
              </a:path>
              <a:path extrusionOk="0" h="225425" w="812165">
                <a:moveTo>
                  <a:pt x="459525" y="70993"/>
                </a:moveTo>
                <a:lnTo>
                  <a:pt x="432435" y="70993"/>
                </a:lnTo>
                <a:lnTo>
                  <a:pt x="439038" y="73787"/>
                </a:lnTo>
                <a:lnTo>
                  <a:pt x="442984" y="79390"/>
                </a:lnTo>
                <a:lnTo>
                  <a:pt x="448817" y="172466"/>
                </a:lnTo>
                <a:lnTo>
                  <a:pt x="467105" y="172466"/>
                </a:lnTo>
                <a:lnTo>
                  <a:pt x="467105" y="102108"/>
                </a:lnTo>
                <a:lnTo>
                  <a:pt x="464748" y="81752"/>
                </a:lnTo>
                <a:lnTo>
                  <a:pt x="459525" y="70993"/>
                </a:lnTo>
                <a:close/>
              </a:path>
              <a:path extrusionOk="0" h="225425" w="812165">
                <a:moveTo>
                  <a:pt x="429387" y="55499"/>
                </a:moveTo>
                <a:lnTo>
                  <a:pt x="417577" y="56977"/>
                </a:lnTo>
                <a:lnTo>
                  <a:pt x="407304" y="61420"/>
                </a:lnTo>
                <a:lnTo>
                  <a:pt x="398579" y="68839"/>
                </a:lnTo>
                <a:lnTo>
                  <a:pt x="391413" y="79248"/>
                </a:lnTo>
                <a:lnTo>
                  <a:pt x="405204" y="79248"/>
                </a:lnTo>
                <a:lnTo>
                  <a:pt x="408813" y="74549"/>
                </a:lnTo>
                <a:lnTo>
                  <a:pt x="415416" y="70993"/>
                </a:lnTo>
                <a:lnTo>
                  <a:pt x="459525" y="70993"/>
                </a:lnTo>
                <a:lnTo>
                  <a:pt x="457676" y="67183"/>
                </a:lnTo>
                <a:lnTo>
                  <a:pt x="445889" y="58423"/>
                </a:lnTo>
                <a:lnTo>
                  <a:pt x="429387" y="55499"/>
                </a:lnTo>
                <a:close/>
              </a:path>
              <a:path extrusionOk="0" h="225425" w="812165">
                <a:moveTo>
                  <a:pt x="366902" y="55499"/>
                </a:moveTo>
                <a:lnTo>
                  <a:pt x="359028" y="55499"/>
                </a:lnTo>
                <a:lnTo>
                  <a:pt x="348099" y="56806"/>
                </a:lnTo>
                <a:lnTo>
                  <a:pt x="338550" y="60721"/>
                </a:lnTo>
                <a:lnTo>
                  <a:pt x="330382" y="67232"/>
                </a:lnTo>
                <a:lnTo>
                  <a:pt x="323595" y="76327"/>
                </a:lnTo>
                <a:lnTo>
                  <a:pt x="334597" y="76327"/>
                </a:lnTo>
                <a:lnTo>
                  <a:pt x="336168" y="74295"/>
                </a:lnTo>
                <a:lnTo>
                  <a:pt x="342773" y="70993"/>
                </a:lnTo>
                <a:lnTo>
                  <a:pt x="388467" y="70993"/>
                </a:lnTo>
                <a:lnTo>
                  <a:pt x="385317" y="66421"/>
                </a:lnTo>
                <a:lnTo>
                  <a:pt x="373633" y="57785"/>
                </a:lnTo>
                <a:lnTo>
                  <a:pt x="366902" y="55499"/>
                </a:lnTo>
                <a:close/>
              </a:path>
              <a:path extrusionOk="0" h="225425" w="812165">
                <a:moveTo>
                  <a:pt x="540130" y="55499"/>
                </a:moveTo>
                <a:lnTo>
                  <a:pt x="502665" y="72390"/>
                </a:lnTo>
                <a:lnTo>
                  <a:pt x="487552" y="115824"/>
                </a:lnTo>
                <a:lnTo>
                  <a:pt x="488412" y="129135"/>
                </a:lnTo>
                <a:lnTo>
                  <a:pt x="508918" y="166473"/>
                </a:lnTo>
                <a:lnTo>
                  <a:pt x="539368" y="175260"/>
                </a:lnTo>
                <a:lnTo>
                  <a:pt x="551154" y="174569"/>
                </a:lnTo>
                <a:lnTo>
                  <a:pt x="561736" y="172497"/>
                </a:lnTo>
                <a:lnTo>
                  <a:pt x="571105" y="169044"/>
                </a:lnTo>
                <a:lnTo>
                  <a:pt x="579247" y="164211"/>
                </a:lnTo>
                <a:lnTo>
                  <a:pt x="579247" y="159766"/>
                </a:lnTo>
                <a:lnTo>
                  <a:pt x="543813" y="159766"/>
                </a:lnTo>
                <a:lnTo>
                  <a:pt x="535622" y="159123"/>
                </a:lnTo>
                <a:lnTo>
                  <a:pt x="507261" y="128940"/>
                </a:lnTo>
                <a:lnTo>
                  <a:pt x="506475" y="119888"/>
                </a:lnTo>
                <a:lnTo>
                  <a:pt x="587120" y="119888"/>
                </a:lnTo>
                <a:lnTo>
                  <a:pt x="587120" y="110363"/>
                </a:lnTo>
                <a:lnTo>
                  <a:pt x="586747" y="104394"/>
                </a:lnTo>
                <a:lnTo>
                  <a:pt x="506729" y="104394"/>
                </a:lnTo>
                <a:lnTo>
                  <a:pt x="508208" y="97301"/>
                </a:lnTo>
                <a:lnTo>
                  <a:pt x="531240" y="70993"/>
                </a:lnTo>
                <a:lnTo>
                  <a:pt x="575525" y="70993"/>
                </a:lnTo>
                <a:lnTo>
                  <a:pt x="574928" y="70104"/>
                </a:lnTo>
                <a:lnTo>
                  <a:pt x="568116" y="63696"/>
                </a:lnTo>
                <a:lnTo>
                  <a:pt x="560054" y="59134"/>
                </a:lnTo>
                <a:lnTo>
                  <a:pt x="550729" y="56405"/>
                </a:lnTo>
                <a:lnTo>
                  <a:pt x="540130" y="55499"/>
                </a:lnTo>
                <a:close/>
              </a:path>
              <a:path extrusionOk="0" h="225425" w="812165">
                <a:moveTo>
                  <a:pt x="579247" y="147066"/>
                </a:moveTo>
                <a:lnTo>
                  <a:pt x="570960" y="152640"/>
                </a:lnTo>
                <a:lnTo>
                  <a:pt x="562292" y="156606"/>
                </a:lnTo>
                <a:lnTo>
                  <a:pt x="553243" y="158978"/>
                </a:lnTo>
                <a:lnTo>
                  <a:pt x="543813" y="159766"/>
                </a:lnTo>
                <a:lnTo>
                  <a:pt x="579247" y="159766"/>
                </a:lnTo>
                <a:lnTo>
                  <a:pt x="579247" y="147066"/>
                </a:lnTo>
                <a:close/>
              </a:path>
              <a:path extrusionOk="0" h="225425" w="812165">
                <a:moveTo>
                  <a:pt x="575525" y="70993"/>
                </a:moveTo>
                <a:lnTo>
                  <a:pt x="548766" y="70993"/>
                </a:lnTo>
                <a:lnTo>
                  <a:pt x="555751" y="73914"/>
                </a:lnTo>
                <a:lnTo>
                  <a:pt x="560831" y="79756"/>
                </a:lnTo>
                <a:lnTo>
                  <a:pt x="564094" y="84587"/>
                </a:lnTo>
                <a:lnTo>
                  <a:pt x="566451" y="90312"/>
                </a:lnTo>
                <a:lnTo>
                  <a:pt x="567904" y="96918"/>
                </a:lnTo>
                <a:lnTo>
                  <a:pt x="568451" y="104394"/>
                </a:lnTo>
                <a:lnTo>
                  <a:pt x="586747" y="104394"/>
                </a:lnTo>
                <a:lnTo>
                  <a:pt x="586359" y="98196"/>
                </a:lnTo>
                <a:lnTo>
                  <a:pt x="584073" y="87423"/>
                </a:lnTo>
                <a:lnTo>
                  <a:pt x="580263" y="78055"/>
                </a:lnTo>
                <a:lnTo>
                  <a:pt x="575525" y="70993"/>
                </a:lnTo>
                <a:close/>
              </a:path>
              <a:path extrusionOk="0" h="225425" w="812165">
                <a:moveTo>
                  <a:pt x="626363" y="58166"/>
                </a:moveTo>
                <a:lnTo>
                  <a:pt x="608076" y="58166"/>
                </a:lnTo>
                <a:lnTo>
                  <a:pt x="608076" y="172466"/>
                </a:lnTo>
                <a:lnTo>
                  <a:pt x="626363" y="172466"/>
                </a:lnTo>
                <a:lnTo>
                  <a:pt x="626363" y="114300"/>
                </a:lnTo>
                <a:lnTo>
                  <a:pt x="626862" y="105201"/>
                </a:lnTo>
                <a:lnTo>
                  <a:pt x="628348" y="97139"/>
                </a:lnTo>
                <a:lnTo>
                  <a:pt x="630810" y="90100"/>
                </a:lnTo>
                <a:lnTo>
                  <a:pt x="634238" y="84074"/>
                </a:lnTo>
                <a:lnTo>
                  <a:pt x="635893" y="81788"/>
                </a:lnTo>
                <a:lnTo>
                  <a:pt x="626363" y="81788"/>
                </a:lnTo>
                <a:lnTo>
                  <a:pt x="626363" y="58166"/>
                </a:lnTo>
                <a:close/>
              </a:path>
              <a:path extrusionOk="0" h="225425" w="812165">
                <a:moveTo>
                  <a:pt x="661542" y="56261"/>
                </a:moveTo>
                <a:lnTo>
                  <a:pt x="650113" y="56261"/>
                </a:lnTo>
                <a:lnTo>
                  <a:pt x="644143" y="58420"/>
                </a:lnTo>
                <a:lnTo>
                  <a:pt x="638810" y="62992"/>
                </a:lnTo>
                <a:lnTo>
                  <a:pt x="633476" y="67437"/>
                </a:lnTo>
                <a:lnTo>
                  <a:pt x="629412" y="73787"/>
                </a:lnTo>
                <a:lnTo>
                  <a:pt x="626872" y="81788"/>
                </a:lnTo>
                <a:lnTo>
                  <a:pt x="635893" y="81788"/>
                </a:lnTo>
                <a:lnTo>
                  <a:pt x="639572" y="76708"/>
                </a:lnTo>
                <a:lnTo>
                  <a:pt x="646049" y="73025"/>
                </a:lnTo>
                <a:lnTo>
                  <a:pt x="667638" y="73025"/>
                </a:lnTo>
                <a:lnTo>
                  <a:pt x="667638" y="57785"/>
                </a:lnTo>
                <a:lnTo>
                  <a:pt x="665226" y="56769"/>
                </a:lnTo>
                <a:lnTo>
                  <a:pt x="661542" y="56261"/>
                </a:lnTo>
                <a:close/>
              </a:path>
              <a:path extrusionOk="0" h="225425" w="812165">
                <a:moveTo>
                  <a:pt x="667638" y="73025"/>
                </a:moveTo>
                <a:lnTo>
                  <a:pt x="659891" y="73025"/>
                </a:lnTo>
                <a:lnTo>
                  <a:pt x="664463" y="74295"/>
                </a:lnTo>
                <a:lnTo>
                  <a:pt x="667638" y="76708"/>
                </a:lnTo>
                <a:lnTo>
                  <a:pt x="667638" y="73025"/>
                </a:lnTo>
                <a:close/>
              </a:path>
              <a:path extrusionOk="0" h="225425" w="812165">
                <a:moveTo>
                  <a:pt x="699515" y="58166"/>
                </a:moveTo>
                <a:lnTo>
                  <a:pt x="681227" y="58166"/>
                </a:lnTo>
                <a:lnTo>
                  <a:pt x="681227" y="172466"/>
                </a:lnTo>
                <a:lnTo>
                  <a:pt x="699515" y="172466"/>
                </a:lnTo>
                <a:lnTo>
                  <a:pt x="699515" y="58166"/>
                </a:lnTo>
                <a:close/>
              </a:path>
              <a:path extrusionOk="0" h="225425" w="812165">
                <a:moveTo>
                  <a:pt x="715899" y="0"/>
                </a:moveTo>
                <a:lnTo>
                  <a:pt x="697483" y="0"/>
                </a:lnTo>
                <a:lnTo>
                  <a:pt x="672591" y="36576"/>
                </a:lnTo>
                <a:lnTo>
                  <a:pt x="686688" y="36576"/>
                </a:lnTo>
                <a:lnTo>
                  <a:pt x="715899" y="0"/>
                </a:lnTo>
                <a:close/>
              </a:path>
              <a:path extrusionOk="0" h="225425" w="812165">
                <a:moveTo>
                  <a:pt x="804475" y="70993"/>
                </a:moveTo>
                <a:lnTo>
                  <a:pt x="770001" y="70993"/>
                </a:lnTo>
                <a:lnTo>
                  <a:pt x="780262" y="72804"/>
                </a:lnTo>
                <a:lnTo>
                  <a:pt x="787606" y="78247"/>
                </a:lnTo>
                <a:lnTo>
                  <a:pt x="792021" y="87334"/>
                </a:lnTo>
                <a:lnTo>
                  <a:pt x="793496" y="100076"/>
                </a:lnTo>
                <a:lnTo>
                  <a:pt x="759205" y="104902"/>
                </a:lnTo>
                <a:lnTo>
                  <a:pt x="742703" y="109162"/>
                </a:lnTo>
                <a:lnTo>
                  <a:pt x="730916" y="116792"/>
                </a:lnTo>
                <a:lnTo>
                  <a:pt x="723844" y="127779"/>
                </a:lnTo>
                <a:lnTo>
                  <a:pt x="721487" y="142113"/>
                </a:lnTo>
                <a:lnTo>
                  <a:pt x="722102" y="149256"/>
                </a:lnTo>
                <a:lnTo>
                  <a:pt x="757936" y="175260"/>
                </a:lnTo>
                <a:lnTo>
                  <a:pt x="768844" y="173974"/>
                </a:lnTo>
                <a:lnTo>
                  <a:pt x="778335" y="170116"/>
                </a:lnTo>
                <a:lnTo>
                  <a:pt x="786421" y="163687"/>
                </a:lnTo>
                <a:lnTo>
                  <a:pt x="789337" y="159766"/>
                </a:lnTo>
                <a:lnTo>
                  <a:pt x="755523" y="159766"/>
                </a:lnTo>
                <a:lnTo>
                  <a:pt x="750188" y="157988"/>
                </a:lnTo>
                <a:lnTo>
                  <a:pt x="746251" y="154559"/>
                </a:lnTo>
                <a:lnTo>
                  <a:pt x="742314" y="151003"/>
                </a:lnTo>
                <a:lnTo>
                  <a:pt x="740282" y="146431"/>
                </a:lnTo>
                <a:lnTo>
                  <a:pt x="740326" y="133113"/>
                </a:lnTo>
                <a:lnTo>
                  <a:pt x="742441" y="127762"/>
                </a:lnTo>
                <a:lnTo>
                  <a:pt x="746760" y="124841"/>
                </a:lnTo>
                <a:lnTo>
                  <a:pt x="751077" y="121793"/>
                </a:lnTo>
                <a:lnTo>
                  <a:pt x="757427" y="119634"/>
                </a:lnTo>
                <a:lnTo>
                  <a:pt x="793496" y="114681"/>
                </a:lnTo>
                <a:lnTo>
                  <a:pt x="811783" y="114681"/>
                </a:lnTo>
                <a:lnTo>
                  <a:pt x="811783" y="98171"/>
                </a:lnTo>
                <a:lnTo>
                  <a:pt x="809279" y="79502"/>
                </a:lnTo>
                <a:lnTo>
                  <a:pt x="804475" y="70993"/>
                </a:lnTo>
                <a:close/>
              </a:path>
              <a:path extrusionOk="0" h="225425" w="812165">
                <a:moveTo>
                  <a:pt x="811783" y="154686"/>
                </a:moveTo>
                <a:lnTo>
                  <a:pt x="793496" y="154686"/>
                </a:lnTo>
                <a:lnTo>
                  <a:pt x="793496" y="172466"/>
                </a:lnTo>
                <a:lnTo>
                  <a:pt x="811783" y="172466"/>
                </a:lnTo>
                <a:lnTo>
                  <a:pt x="811783" y="154686"/>
                </a:lnTo>
                <a:close/>
              </a:path>
              <a:path extrusionOk="0" h="225425" w="812165">
                <a:moveTo>
                  <a:pt x="811783" y="114681"/>
                </a:moveTo>
                <a:lnTo>
                  <a:pt x="793496" y="114681"/>
                </a:lnTo>
                <a:lnTo>
                  <a:pt x="793496" y="126111"/>
                </a:lnTo>
                <a:lnTo>
                  <a:pt x="792946" y="133113"/>
                </a:lnTo>
                <a:lnTo>
                  <a:pt x="771271" y="159766"/>
                </a:lnTo>
                <a:lnTo>
                  <a:pt x="789337" y="159766"/>
                </a:lnTo>
                <a:lnTo>
                  <a:pt x="793114" y="154686"/>
                </a:lnTo>
                <a:lnTo>
                  <a:pt x="811783" y="154686"/>
                </a:lnTo>
                <a:lnTo>
                  <a:pt x="811783" y="114681"/>
                </a:lnTo>
                <a:close/>
              </a:path>
              <a:path extrusionOk="0" h="225425" w="812165">
                <a:moveTo>
                  <a:pt x="771525" y="55499"/>
                </a:moveTo>
                <a:lnTo>
                  <a:pt x="760880" y="56167"/>
                </a:lnTo>
                <a:lnTo>
                  <a:pt x="750855" y="58181"/>
                </a:lnTo>
                <a:lnTo>
                  <a:pt x="741449" y="61553"/>
                </a:lnTo>
                <a:lnTo>
                  <a:pt x="732663" y="66294"/>
                </a:lnTo>
                <a:lnTo>
                  <a:pt x="732663" y="84963"/>
                </a:lnTo>
                <a:lnTo>
                  <a:pt x="741211" y="78868"/>
                </a:lnTo>
                <a:lnTo>
                  <a:pt x="750284" y="74501"/>
                </a:lnTo>
                <a:lnTo>
                  <a:pt x="759880" y="71872"/>
                </a:lnTo>
                <a:lnTo>
                  <a:pt x="770001" y="70993"/>
                </a:lnTo>
                <a:lnTo>
                  <a:pt x="804475" y="70993"/>
                </a:lnTo>
                <a:lnTo>
                  <a:pt x="801751" y="66167"/>
                </a:lnTo>
                <a:lnTo>
                  <a:pt x="789174" y="58166"/>
                </a:lnTo>
                <a:lnTo>
                  <a:pt x="771525" y="55499"/>
                </a:lnTo>
                <a:close/>
              </a:path>
            </a:pathLst>
          </a:custGeom>
          <a:solidFill>
            <a:srgbClr val="FFFFFF">
              <a:alpha val="9843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 name="Google Shape;126;p16"/>
          <p:cNvSpPr/>
          <p:nvPr/>
        </p:nvSpPr>
        <p:spPr>
          <a:xfrm>
            <a:off x="1983232" y="4616704"/>
            <a:ext cx="2670048" cy="1786128"/>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6"/>
          <p:cNvSpPr/>
          <p:nvPr/>
        </p:nvSpPr>
        <p:spPr>
          <a:xfrm>
            <a:off x="1983233" y="3962400"/>
            <a:ext cx="2670385" cy="914400"/>
          </a:xfrm>
          <a:custGeom>
            <a:rect b="b" l="l" r="r" t="t"/>
            <a:pathLst>
              <a:path extrusionOk="0" h="685800" w="2002789">
                <a:moveTo>
                  <a:pt x="0" y="685800"/>
                </a:moveTo>
                <a:lnTo>
                  <a:pt x="2002536" y="685800"/>
                </a:lnTo>
                <a:lnTo>
                  <a:pt x="2002536" y="0"/>
                </a:lnTo>
                <a:lnTo>
                  <a:pt x="0" y="0"/>
                </a:lnTo>
                <a:lnTo>
                  <a:pt x="0" y="685800"/>
                </a:lnTo>
                <a:close/>
              </a:path>
            </a:pathLst>
          </a:custGeom>
          <a:solidFill>
            <a:srgbClr val="1AB3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6"/>
          <p:cNvSpPr/>
          <p:nvPr/>
        </p:nvSpPr>
        <p:spPr>
          <a:xfrm>
            <a:off x="2092114" y="4157472"/>
            <a:ext cx="1476417" cy="232493"/>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6"/>
          <p:cNvSpPr/>
          <p:nvPr/>
        </p:nvSpPr>
        <p:spPr>
          <a:xfrm>
            <a:off x="2077382" y="4492752"/>
            <a:ext cx="1545167" cy="292947"/>
          </a:xfrm>
          <a:custGeom>
            <a:rect b="b" l="l" r="r" t="t"/>
            <a:pathLst>
              <a:path extrusionOk="0" h="219710" w="1158875">
                <a:moveTo>
                  <a:pt x="80771" y="6985"/>
                </a:moveTo>
                <a:lnTo>
                  <a:pt x="61340" y="6985"/>
                </a:lnTo>
                <a:lnTo>
                  <a:pt x="0" y="167005"/>
                </a:lnTo>
                <a:lnTo>
                  <a:pt x="20827" y="167005"/>
                </a:lnTo>
                <a:lnTo>
                  <a:pt x="36829" y="122174"/>
                </a:lnTo>
                <a:lnTo>
                  <a:pt x="125110" y="122174"/>
                </a:lnTo>
                <a:lnTo>
                  <a:pt x="118608" y="105283"/>
                </a:lnTo>
                <a:lnTo>
                  <a:pt x="43052" y="105283"/>
                </a:lnTo>
                <a:lnTo>
                  <a:pt x="67944" y="37084"/>
                </a:lnTo>
                <a:lnTo>
                  <a:pt x="68961" y="34543"/>
                </a:lnTo>
                <a:lnTo>
                  <a:pt x="69722" y="30987"/>
                </a:lnTo>
                <a:lnTo>
                  <a:pt x="70484" y="26416"/>
                </a:lnTo>
                <a:lnTo>
                  <a:pt x="88251" y="26416"/>
                </a:lnTo>
                <a:lnTo>
                  <a:pt x="80771" y="6985"/>
                </a:lnTo>
                <a:close/>
              </a:path>
              <a:path extrusionOk="0" h="219710" w="1158875">
                <a:moveTo>
                  <a:pt x="125110" y="122174"/>
                </a:moveTo>
                <a:lnTo>
                  <a:pt x="104647" y="122174"/>
                </a:lnTo>
                <a:lnTo>
                  <a:pt x="121665" y="167005"/>
                </a:lnTo>
                <a:lnTo>
                  <a:pt x="142366" y="167005"/>
                </a:lnTo>
                <a:lnTo>
                  <a:pt x="125110" y="122174"/>
                </a:lnTo>
                <a:close/>
              </a:path>
              <a:path extrusionOk="0" h="219710" w="1158875">
                <a:moveTo>
                  <a:pt x="88251" y="26416"/>
                </a:moveTo>
                <a:lnTo>
                  <a:pt x="70993" y="26416"/>
                </a:lnTo>
                <a:lnTo>
                  <a:pt x="71755" y="31368"/>
                </a:lnTo>
                <a:lnTo>
                  <a:pt x="72643" y="34925"/>
                </a:lnTo>
                <a:lnTo>
                  <a:pt x="73406" y="37084"/>
                </a:lnTo>
                <a:lnTo>
                  <a:pt x="98551" y="105283"/>
                </a:lnTo>
                <a:lnTo>
                  <a:pt x="118608" y="105283"/>
                </a:lnTo>
                <a:lnTo>
                  <a:pt x="88251" y="26416"/>
                </a:lnTo>
                <a:close/>
              </a:path>
              <a:path extrusionOk="0" h="219710" w="1158875">
                <a:moveTo>
                  <a:pt x="176149" y="52705"/>
                </a:moveTo>
                <a:lnTo>
                  <a:pt x="157733" y="52705"/>
                </a:lnTo>
                <a:lnTo>
                  <a:pt x="157733" y="167005"/>
                </a:lnTo>
                <a:lnTo>
                  <a:pt x="176149" y="167005"/>
                </a:lnTo>
                <a:lnTo>
                  <a:pt x="176149" y="108838"/>
                </a:lnTo>
                <a:lnTo>
                  <a:pt x="176627" y="99740"/>
                </a:lnTo>
                <a:lnTo>
                  <a:pt x="178069" y="91678"/>
                </a:lnTo>
                <a:lnTo>
                  <a:pt x="180488" y="84639"/>
                </a:lnTo>
                <a:lnTo>
                  <a:pt x="183895" y="78612"/>
                </a:lnTo>
                <a:lnTo>
                  <a:pt x="185551" y="76327"/>
                </a:lnTo>
                <a:lnTo>
                  <a:pt x="176149" y="76327"/>
                </a:lnTo>
                <a:lnTo>
                  <a:pt x="176149" y="52705"/>
                </a:lnTo>
                <a:close/>
              </a:path>
              <a:path extrusionOk="0" h="219710" w="1158875">
                <a:moveTo>
                  <a:pt x="211200" y="50800"/>
                </a:moveTo>
                <a:lnTo>
                  <a:pt x="199770" y="50800"/>
                </a:lnTo>
                <a:lnTo>
                  <a:pt x="193801" y="52959"/>
                </a:lnTo>
                <a:lnTo>
                  <a:pt x="188468" y="57531"/>
                </a:lnTo>
                <a:lnTo>
                  <a:pt x="183133" y="61975"/>
                </a:lnTo>
                <a:lnTo>
                  <a:pt x="179196" y="68325"/>
                </a:lnTo>
                <a:lnTo>
                  <a:pt x="176530" y="76327"/>
                </a:lnTo>
                <a:lnTo>
                  <a:pt x="185551" y="76327"/>
                </a:lnTo>
                <a:lnTo>
                  <a:pt x="189230" y="71247"/>
                </a:lnTo>
                <a:lnTo>
                  <a:pt x="195706" y="67563"/>
                </a:lnTo>
                <a:lnTo>
                  <a:pt x="217424" y="67563"/>
                </a:lnTo>
                <a:lnTo>
                  <a:pt x="217424" y="52324"/>
                </a:lnTo>
                <a:lnTo>
                  <a:pt x="214883" y="51308"/>
                </a:lnTo>
                <a:lnTo>
                  <a:pt x="211200" y="50800"/>
                </a:lnTo>
                <a:close/>
              </a:path>
              <a:path extrusionOk="0" h="219710" w="1158875">
                <a:moveTo>
                  <a:pt x="217424" y="67563"/>
                </a:moveTo>
                <a:lnTo>
                  <a:pt x="209550" y="67563"/>
                </a:lnTo>
                <a:lnTo>
                  <a:pt x="214249" y="68834"/>
                </a:lnTo>
                <a:lnTo>
                  <a:pt x="217424" y="71247"/>
                </a:lnTo>
                <a:lnTo>
                  <a:pt x="217424" y="67563"/>
                </a:lnTo>
                <a:close/>
              </a:path>
              <a:path extrusionOk="0" h="219710" w="1158875">
                <a:moveTo>
                  <a:pt x="325500" y="147447"/>
                </a:moveTo>
                <a:lnTo>
                  <a:pt x="307086" y="147447"/>
                </a:lnTo>
                <a:lnTo>
                  <a:pt x="307086" y="219583"/>
                </a:lnTo>
                <a:lnTo>
                  <a:pt x="325500" y="219583"/>
                </a:lnTo>
                <a:lnTo>
                  <a:pt x="325500" y="147447"/>
                </a:lnTo>
                <a:close/>
              </a:path>
              <a:path extrusionOk="0" h="219710" w="1158875">
                <a:moveTo>
                  <a:pt x="272795" y="50037"/>
                </a:moveTo>
                <a:lnTo>
                  <a:pt x="234314" y="67056"/>
                </a:lnTo>
                <a:lnTo>
                  <a:pt x="220090" y="112649"/>
                </a:lnTo>
                <a:lnTo>
                  <a:pt x="220900" y="125124"/>
                </a:lnTo>
                <a:lnTo>
                  <a:pt x="240121" y="161119"/>
                </a:lnTo>
                <a:lnTo>
                  <a:pt x="267588" y="169799"/>
                </a:lnTo>
                <a:lnTo>
                  <a:pt x="280237" y="168396"/>
                </a:lnTo>
                <a:lnTo>
                  <a:pt x="290956" y="164195"/>
                </a:lnTo>
                <a:lnTo>
                  <a:pt x="299771" y="157208"/>
                </a:lnTo>
                <a:lnTo>
                  <a:pt x="301833" y="154305"/>
                </a:lnTo>
                <a:lnTo>
                  <a:pt x="272033" y="154305"/>
                </a:lnTo>
                <a:lnTo>
                  <a:pt x="265033" y="153612"/>
                </a:lnTo>
                <a:lnTo>
                  <a:pt x="239458" y="121501"/>
                </a:lnTo>
                <a:lnTo>
                  <a:pt x="238887" y="112141"/>
                </a:lnTo>
                <a:lnTo>
                  <a:pt x="239482" y="101637"/>
                </a:lnTo>
                <a:lnTo>
                  <a:pt x="259778" y="68580"/>
                </a:lnTo>
                <a:lnTo>
                  <a:pt x="274574" y="65531"/>
                </a:lnTo>
                <a:lnTo>
                  <a:pt x="304427" y="65531"/>
                </a:lnTo>
                <a:lnTo>
                  <a:pt x="300656" y="60485"/>
                </a:lnTo>
                <a:lnTo>
                  <a:pt x="292988" y="54689"/>
                </a:lnTo>
                <a:lnTo>
                  <a:pt x="283702" y="51202"/>
                </a:lnTo>
                <a:lnTo>
                  <a:pt x="272795" y="50037"/>
                </a:lnTo>
                <a:close/>
              </a:path>
              <a:path extrusionOk="0" h="219710" w="1158875">
                <a:moveTo>
                  <a:pt x="304427" y="65531"/>
                </a:moveTo>
                <a:lnTo>
                  <a:pt x="283971" y="65531"/>
                </a:lnTo>
                <a:lnTo>
                  <a:pt x="291845" y="68706"/>
                </a:lnTo>
                <a:lnTo>
                  <a:pt x="297941" y="75184"/>
                </a:lnTo>
                <a:lnTo>
                  <a:pt x="301942" y="80323"/>
                </a:lnTo>
                <a:lnTo>
                  <a:pt x="304800" y="86010"/>
                </a:lnTo>
                <a:lnTo>
                  <a:pt x="306514" y="92221"/>
                </a:lnTo>
                <a:lnTo>
                  <a:pt x="307086" y="98933"/>
                </a:lnTo>
                <a:lnTo>
                  <a:pt x="307086" y="115569"/>
                </a:lnTo>
                <a:lnTo>
                  <a:pt x="286416" y="151558"/>
                </a:lnTo>
                <a:lnTo>
                  <a:pt x="272033" y="154305"/>
                </a:lnTo>
                <a:lnTo>
                  <a:pt x="301833" y="154305"/>
                </a:lnTo>
                <a:lnTo>
                  <a:pt x="306705" y="147447"/>
                </a:lnTo>
                <a:lnTo>
                  <a:pt x="325500" y="147447"/>
                </a:lnTo>
                <a:lnTo>
                  <a:pt x="325500" y="68580"/>
                </a:lnTo>
                <a:lnTo>
                  <a:pt x="306705" y="68580"/>
                </a:lnTo>
                <a:lnTo>
                  <a:pt x="304427" y="65531"/>
                </a:lnTo>
                <a:close/>
              </a:path>
              <a:path extrusionOk="0" h="219710" w="1158875">
                <a:moveTo>
                  <a:pt x="325500" y="52705"/>
                </a:moveTo>
                <a:lnTo>
                  <a:pt x="307086" y="52705"/>
                </a:lnTo>
                <a:lnTo>
                  <a:pt x="307086" y="68580"/>
                </a:lnTo>
                <a:lnTo>
                  <a:pt x="325500" y="68580"/>
                </a:lnTo>
                <a:lnTo>
                  <a:pt x="325500" y="52705"/>
                </a:lnTo>
                <a:close/>
              </a:path>
              <a:path extrusionOk="0" h="219710" w="1158875">
                <a:moveTo>
                  <a:pt x="371601" y="52705"/>
                </a:moveTo>
                <a:lnTo>
                  <a:pt x="353440" y="52705"/>
                </a:lnTo>
                <a:lnTo>
                  <a:pt x="353440" y="121031"/>
                </a:lnTo>
                <a:lnTo>
                  <a:pt x="355990" y="142367"/>
                </a:lnTo>
                <a:lnTo>
                  <a:pt x="363648" y="157607"/>
                </a:lnTo>
                <a:lnTo>
                  <a:pt x="376426" y="166751"/>
                </a:lnTo>
                <a:lnTo>
                  <a:pt x="394334" y="169799"/>
                </a:lnTo>
                <a:lnTo>
                  <a:pt x="405475" y="168491"/>
                </a:lnTo>
                <a:lnTo>
                  <a:pt x="415067" y="164576"/>
                </a:lnTo>
                <a:lnTo>
                  <a:pt x="423088" y="158065"/>
                </a:lnTo>
                <a:lnTo>
                  <a:pt x="425745" y="154305"/>
                </a:lnTo>
                <a:lnTo>
                  <a:pt x="399288" y="154305"/>
                </a:lnTo>
                <a:lnTo>
                  <a:pt x="387193" y="152044"/>
                </a:lnTo>
                <a:lnTo>
                  <a:pt x="378539" y="145272"/>
                </a:lnTo>
                <a:lnTo>
                  <a:pt x="373338" y="133998"/>
                </a:lnTo>
                <a:lnTo>
                  <a:pt x="371643" y="118618"/>
                </a:lnTo>
                <a:lnTo>
                  <a:pt x="371601" y="52705"/>
                </a:lnTo>
                <a:close/>
              </a:path>
              <a:path extrusionOk="0" h="219710" w="1158875">
                <a:moveTo>
                  <a:pt x="448309" y="148971"/>
                </a:moveTo>
                <a:lnTo>
                  <a:pt x="430021" y="148971"/>
                </a:lnTo>
                <a:lnTo>
                  <a:pt x="430021" y="167005"/>
                </a:lnTo>
                <a:lnTo>
                  <a:pt x="448309" y="167005"/>
                </a:lnTo>
                <a:lnTo>
                  <a:pt x="448309" y="148971"/>
                </a:lnTo>
                <a:close/>
              </a:path>
              <a:path extrusionOk="0" h="219710" w="1158875">
                <a:moveTo>
                  <a:pt x="448309" y="52705"/>
                </a:moveTo>
                <a:lnTo>
                  <a:pt x="430021" y="52705"/>
                </a:lnTo>
                <a:lnTo>
                  <a:pt x="430021" y="118618"/>
                </a:lnTo>
                <a:lnTo>
                  <a:pt x="429476" y="126236"/>
                </a:lnTo>
                <a:lnTo>
                  <a:pt x="408305" y="154305"/>
                </a:lnTo>
                <a:lnTo>
                  <a:pt x="425745" y="154305"/>
                </a:lnTo>
                <a:lnTo>
                  <a:pt x="429513" y="148971"/>
                </a:lnTo>
                <a:lnTo>
                  <a:pt x="448309" y="148971"/>
                </a:lnTo>
                <a:lnTo>
                  <a:pt x="448309" y="52705"/>
                </a:lnTo>
                <a:close/>
              </a:path>
              <a:path extrusionOk="0" h="219710" w="1158875">
                <a:moveTo>
                  <a:pt x="492125" y="0"/>
                </a:moveTo>
                <a:lnTo>
                  <a:pt x="485394" y="0"/>
                </a:lnTo>
                <a:lnTo>
                  <a:pt x="482600" y="1143"/>
                </a:lnTo>
                <a:lnTo>
                  <a:pt x="480313" y="3429"/>
                </a:lnTo>
                <a:lnTo>
                  <a:pt x="478027" y="5587"/>
                </a:lnTo>
                <a:lnTo>
                  <a:pt x="476884" y="8509"/>
                </a:lnTo>
                <a:lnTo>
                  <a:pt x="476884" y="15367"/>
                </a:lnTo>
                <a:lnTo>
                  <a:pt x="478027" y="18161"/>
                </a:lnTo>
                <a:lnTo>
                  <a:pt x="480313" y="20447"/>
                </a:lnTo>
                <a:lnTo>
                  <a:pt x="482600" y="22606"/>
                </a:lnTo>
                <a:lnTo>
                  <a:pt x="485394" y="23749"/>
                </a:lnTo>
                <a:lnTo>
                  <a:pt x="492125" y="23749"/>
                </a:lnTo>
                <a:lnTo>
                  <a:pt x="494919" y="22606"/>
                </a:lnTo>
                <a:lnTo>
                  <a:pt x="497205" y="20319"/>
                </a:lnTo>
                <a:lnTo>
                  <a:pt x="499618" y="18034"/>
                </a:lnTo>
                <a:lnTo>
                  <a:pt x="500709" y="15367"/>
                </a:lnTo>
                <a:lnTo>
                  <a:pt x="500761" y="8509"/>
                </a:lnTo>
                <a:lnTo>
                  <a:pt x="499618" y="5587"/>
                </a:lnTo>
                <a:lnTo>
                  <a:pt x="497205" y="3429"/>
                </a:lnTo>
                <a:lnTo>
                  <a:pt x="494919" y="1143"/>
                </a:lnTo>
                <a:lnTo>
                  <a:pt x="492125" y="0"/>
                </a:lnTo>
                <a:close/>
              </a:path>
              <a:path extrusionOk="0" h="219710" w="1158875">
                <a:moveTo>
                  <a:pt x="497713" y="52705"/>
                </a:moveTo>
                <a:lnTo>
                  <a:pt x="479297" y="52705"/>
                </a:lnTo>
                <a:lnTo>
                  <a:pt x="479297" y="167005"/>
                </a:lnTo>
                <a:lnTo>
                  <a:pt x="497713" y="167005"/>
                </a:lnTo>
                <a:lnTo>
                  <a:pt x="497713" y="52705"/>
                </a:lnTo>
                <a:close/>
              </a:path>
              <a:path extrusionOk="0" h="219710" w="1158875">
                <a:moveTo>
                  <a:pt x="552322" y="68453"/>
                </a:moveTo>
                <a:lnTo>
                  <a:pt x="534034" y="68453"/>
                </a:lnTo>
                <a:lnTo>
                  <a:pt x="534034" y="136017"/>
                </a:lnTo>
                <a:lnTo>
                  <a:pt x="535914" y="150685"/>
                </a:lnTo>
                <a:lnTo>
                  <a:pt x="541543" y="161162"/>
                </a:lnTo>
                <a:lnTo>
                  <a:pt x="550912" y="167449"/>
                </a:lnTo>
                <a:lnTo>
                  <a:pt x="564007" y="169545"/>
                </a:lnTo>
                <a:lnTo>
                  <a:pt x="571119" y="169545"/>
                </a:lnTo>
                <a:lnTo>
                  <a:pt x="576833" y="168275"/>
                </a:lnTo>
                <a:lnTo>
                  <a:pt x="581151" y="165989"/>
                </a:lnTo>
                <a:lnTo>
                  <a:pt x="581151" y="154178"/>
                </a:lnTo>
                <a:lnTo>
                  <a:pt x="563118" y="154178"/>
                </a:lnTo>
                <a:lnTo>
                  <a:pt x="558800" y="152527"/>
                </a:lnTo>
                <a:lnTo>
                  <a:pt x="556259" y="149225"/>
                </a:lnTo>
                <a:lnTo>
                  <a:pt x="553593" y="145923"/>
                </a:lnTo>
                <a:lnTo>
                  <a:pt x="552322" y="140462"/>
                </a:lnTo>
                <a:lnTo>
                  <a:pt x="552322" y="68453"/>
                </a:lnTo>
                <a:close/>
              </a:path>
              <a:path extrusionOk="0" h="219710" w="1158875">
                <a:moveTo>
                  <a:pt x="581151" y="150368"/>
                </a:moveTo>
                <a:lnTo>
                  <a:pt x="577850" y="152908"/>
                </a:lnTo>
                <a:lnTo>
                  <a:pt x="573786" y="154178"/>
                </a:lnTo>
                <a:lnTo>
                  <a:pt x="581151" y="154178"/>
                </a:lnTo>
                <a:lnTo>
                  <a:pt x="581151" y="150368"/>
                </a:lnTo>
                <a:close/>
              </a:path>
              <a:path extrusionOk="0" h="219710" w="1158875">
                <a:moveTo>
                  <a:pt x="581151" y="52705"/>
                </a:moveTo>
                <a:lnTo>
                  <a:pt x="514350" y="52705"/>
                </a:lnTo>
                <a:lnTo>
                  <a:pt x="514350" y="68453"/>
                </a:lnTo>
                <a:lnTo>
                  <a:pt x="581151" y="68453"/>
                </a:lnTo>
                <a:lnTo>
                  <a:pt x="581151" y="52705"/>
                </a:lnTo>
                <a:close/>
              </a:path>
              <a:path extrusionOk="0" h="219710" w="1158875">
                <a:moveTo>
                  <a:pt x="552322" y="18923"/>
                </a:moveTo>
                <a:lnTo>
                  <a:pt x="534034" y="24892"/>
                </a:lnTo>
                <a:lnTo>
                  <a:pt x="534034" y="52705"/>
                </a:lnTo>
                <a:lnTo>
                  <a:pt x="552322" y="52705"/>
                </a:lnTo>
                <a:lnTo>
                  <a:pt x="552322" y="18923"/>
                </a:lnTo>
                <a:close/>
              </a:path>
              <a:path extrusionOk="0" h="219710" w="1158875">
                <a:moveTo>
                  <a:pt x="643127" y="50037"/>
                </a:moveTo>
                <a:lnTo>
                  <a:pt x="605536" y="66929"/>
                </a:lnTo>
                <a:lnTo>
                  <a:pt x="590422" y="110362"/>
                </a:lnTo>
                <a:lnTo>
                  <a:pt x="591282" y="123674"/>
                </a:lnTo>
                <a:lnTo>
                  <a:pt x="611844" y="161012"/>
                </a:lnTo>
                <a:lnTo>
                  <a:pt x="642365" y="169799"/>
                </a:lnTo>
                <a:lnTo>
                  <a:pt x="654131" y="169108"/>
                </a:lnTo>
                <a:lnTo>
                  <a:pt x="664670" y="167036"/>
                </a:lnTo>
                <a:lnTo>
                  <a:pt x="673994" y="163583"/>
                </a:lnTo>
                <a:lnTo>
                  <a:pt x="682116" y="158750"/>
                </a:lnTo>
                <a:lnTo>
                  <a:pt x="682116" y="154305"/>
                </a:lnTo>
                <a:lnTo>
                  <a:pt x="646683" y="154305"/>
                </a:lnTo>
                <a:lnTo>
                  <a:pt x="638563" y="153662"/>
                </a:lnTo>
                <a:lnTo>
                  <a:pt x="610203" y="123479"/>
                </a:lnTo>
                <a:lnTo>
                  <a:pt x="609345" y="114427"/>
                </a:lnTo>
                <a:lnTo>
                  <a:pt x="690118" y="114427"/>
                </a:lnTo>
                <a:lnTo>
                  <a:pt x="690118" y="104902"/>
                </a:lnTo>
                <a:lnTo>
                  <a:pt x="689743" y="98933"/>
                </a:lnTo>
                <a:lnTo>
                  <a:pt x="609600" y="98933"/>
                </a:lnTo>
                <a:lnTo>
                  <a:pt x="611078" y="91840"/>
                </a:lnTo>
                <a:lnTo>
                  <a:pt x="634111" y="65531"/>
                </a:lnTo>
                <a:lnTo>
                  <a:pt x="678403" y="65531"/>
                </a:lnTo>
                <a:lnTo>
                  <a:pt x="677799" y="64643"/>
                </a:lnTo>
                <a:lnTo>
                  <a:pt x="671042" y="58235"/>
                </a:lnTo>
                <a:lnTo>
                  <a:pt x="662987" y="53673"/>
                </a:lnTo>
                <a:lnTo>
                  <a:pt x="653670" y="50944"/>
                </a:lnTo>
                <a:lnTo>
                  <a:pt x="643127" y="50037"/>
                </a:lnTo>
                <a:close/>
              </a:path>
              <a:path extrusionOk="0" h="219710" w="1158875">
                <a:moveTo>
                  <a:pt x="682116" y="141605"/>
                </a:moveTo>
                <a:lnTo>
                  <a:pt x="673830" y="147179"/>
                </a:lnTo>
                <a:lnTo>
                  <a:pt x="665162" y="151145"/>
                </a:lnTo>
                <a:lnTo>
                  <a:pt x="656113" y="153517"/>
                </a:lnTo>
                <a:lnTo>
                  <a:pt x="646683" y="154305"/>
                </a:lnTo>
                <a:lnTo>
                  <a:pt x="682116" y="154305"/>
                </a:lnTo>
                <a:lnTo>
                  <a:pt x="682116" y="141605"/>
                </a:lnTo>
                <a:close/>
              </a:path>
              <a:path extrusionOk="0" h="219710" w="1158875">
                <a:moveTo>
                  <a:pt x="678403" y="65531"/>
                </a:moveTo>
                <a:lnTo>
                  <a:pt x="651637" y="65531"/>
                </a:lnTo>
                <a:lnTo>
                  <a:pt x="658621" y="68453"/>
                </a:lnTo>
                <a:lnTo>
                  <a:pt x="663701" y="74294"/>
                </a:lnTo>
                <a:lnTo>
                  <a:pt x="666964" y="79126"/>
                </a:lnTo>
                <a:lnTo>
                  <a:pt x="669321" y="84851"/>
                </a:lnTo>
                <a:lnTo>
                  <a:pt x="670774" y="91457"/>
                </a:lnTo>
                <a:lnTo>
                  <a:pt x="671321" y="98933"/>
                </a:lnTo>
                <a:lnTo>
                  <a:pt x="689743" y="98933"/>
                </a:lnTo>
                <a:lnTo>
                  <a:pt x="689354" y="92735"/>
                </a:lnTo>
                <a:lnTo>
                  <a:pt x="687054" y="81962"/>
                </a:lnTo>
                <a:lnTo>
                  <a:pt x="683206" y="72594"/>
                </a:lnTo>
                <a:lnTo>
                  <a:pt x="678403" y="65531"/>
                </a:lnTo>
                <a:close/>
              </a:path>
              <a:path extrusionOk="0" h="219710" w="1158875">
                <a:moveTo>
                  <a:pt x="762507" y="50037"/>
                </a:moveTo>
                <a:lnTo>
                  <a:pt x="719327" y="67183"/>
                </a:lnTo>
                <a:lnTo>
                  <a:pt x="703199" y="112649"/>
                </a:lnTo>
                <a:lnTo>
                  <a:pt x="704129" y="124721"/>
                </a:lnTo>
                <a:lnTo>
                  <a:pt x="726285" y="160797"/>
                </a:lnTo>
                <a:lnTo>
                  <a:pt x="757682" y="169799"/>
                </a:lnTo>
                <a:lnTo>
                  <a:pt x="766421" y="169298"/>
                </a:lnTo>
                <a:lnTo>
                  <a:pt x="774541" y="167798"/>
                </a:lnTo>
                <a:lnTo>
                  <a:pt x="782042" y="165298"/>
                </a:lnTo>
                <a:lnTo>
                  <a:pt x="788924" y="161798"/>
                </a:lnTo>
                <a:lnTo>
                  <a:pt x="788924" y="154305"/>
                </a:lnTo>
                <a:lnTo>
                  <a:pt x="760730" y="154305"/>
                </a:lnTo>
                <a:lnTo>
                  <a:pt x="752324" y="153588"/>
                </a:lnTo>
                <a:lnTo>
                  <a:pt x="722641" y="120548"/>
                </a:lnTo>
                <a:lnTo>
                  <a:pt x="721994" y="110998"/>
                </a:lnTo>
                <a:lnTo>
                  <a:pt x="722687" y="101286"/>
                </a:lnTo>
                <a:lnTo>
                  <a:pt x="745950" y="68675"/>
                </a:lnTo>
                <a:lnTo>
                  <a:pt x="761872" y="65531"/>
                </a:lnTo>
                <a:lnTo>
                  <a:pt x="789177" y="65531"/>
                </a:lnTo>
                <a:lnTo>
                  <a:pt x="789177" y="55625"/>
                </a:lnTo>
                <a:lnTo>
                  <a:pt x="783171" y="53199"/>
                </a:lnTo>
                <a:lnTo>
                  <a:pt x="776747" y="51450"/>
                </a:lnTo>
                <a:lnTo>
                  <a:pt x="769872" y="50393"/>
                </a:lnTo>
                <a:lnTo>
                  <a:pt x="762507" y="50037"/>
                </a:lnTo>
                <a:close/>
              </a:path>
              <a:path extrusionOk="0" h="219710" w="1158875">
                <a:moveTo>
                  <a:pt x="788924" y="144399"/>
                </a:moveTo>
                <a:lnTo>
                  <a:pt x="782232" y="148732"/>
                </a:lnTo>
                <a:lnTo>
                  <a:pt x="775303" y="151828"/>
                </a:lnTo>
                <a:lnTo>
                  <a:pt x="768135" y="153685"/>
                </a:lnTo>
                <a:lnTo>
                  <a:pt x="760730" y="154305"/>
                </a:lnTo>
                <a:lnTo>
                  <a:pt x="788924" y="154305"/>
                </a:lnTo>
                <a:lnTo>
                  <a:pt x="788924" y="144399"/>
                </a:lnTo>
                <a:close/>
              </a:path>
              <a:path extrusionOk="0" h="219710" w="1158875">
                <a:moveTo>
                  <a:pt x="789177" y="65531"/>
                </a:moveTo>
                <a:lnTo>
                  <a:pt x="761872" y="65531"/>
                </a:lnTo>
                <a:lnTo>
                  <a:pt x="769014" y="66081"/>
                </a:lnTo>
                <a:lnTo>
                  <a:pt x="775954" y="67738"/>
                </a:lnTo>
                <a:lnTo>
                  <a:pt x="782679" y="70514"/>
                </a:lnTo>
                <a:lnTo>
                  <a:pt x="789177" y="74422"/>
                </a:lnTo>
                <a:lnTo>
                  <a:pt x="789177" y="65531"/>
                </a:lnTo>
                <a:close/>
              </a:path>
              <a:path extrusionOk="0" h="219710" w="1158875">
                <a:moveTo>
                  <a:pt x="834263" y="68453"/>
                </a:moveTo>
                <a:lnTo>
                  <a:pt x="815975" y="68453"/>
                </a:lnTo>
                <a:lnTo>
                  <a:pt x="815975" y="136017"/>
                </a:lnTo>
                <a:lnTo>
                  <a:pt x="817854" y="150685"/>
                </a:lnTo>
                <a:lnTo>
                  <a:pt x="823483" y="161162"/>
                </a:lnTo>
                <a:lnTo>
                  <a:pt x="832852" y="167449"/>
                </a:lnTo>
                <a:lnTo>
                  <a:pt x="845946" y="169545"/>
                </a:lnTo>
                <a:lnTo>
                  <a:pt x="853058" y="169545"/>
                </a:lnTo>
                <a:lnTo>
                  <a:pt x="858774" y="168275"/>
                </a:lnTo>
                <a:lnTo>
                  <a:pt x="863091" y="165989"/>
                </a:lnTo>
                <a:lnTo>
                  <a:pt x="863091" y="154178"/>
                </a:lnTo>
                <a:lnTo>
                  <a:pt x="845057" y="154178"/>
                </a:lnTo>
                <a:lnTo>
                  <a:pt x="840739" y="152527"/>
                </a:lnTo>
                <a:lnTo>
                  <a:pt x="838200" y="149225"/>
                </a:lnTo>
                <a:lnTo>
                  <a:pt x="835532" y="145923"/>
                </a:lnTo>
                <a:lnTo>
                  <a:pt x="834263" y="140462"/>
                </a:lnTo>
                <a:lnTo>
                  <a:pt x="834263" y="68453"/>
                </a:lnTo>
                <a:close/>
              </a:path>
              <a:path extrusionOk="0" h="219710" w="1158875">
                <a:moveTo>
                  <a:pt x="863091" y="150368"/>
                </a:moveTo>
                <a:lnTo>
                  <a:pt x="859789" y="152908"/>
                </a:lnTo>
                <a:lnTo>
                  <a:pt x="855726" y="154178"/>
                </a:lnTo>
                <a:lnTo>
                  <a:pt x="863091" y="154178"/>
                </a:lnTo>
                <a:lnTo>
                  <a:pt x="863091" y="150368"/>
                </a:lnTo>
                <a:close/>
              </a:path>
              <a:path extrusionOk="0" h="219710" w="1158875">
                <a:moveTo>
                  <a:pt x="863091" y="52705"/>
                </a:moveTo>
                <a:lnTo>
                  <a:pt x="796289" y="52705"/>
                </a:lnTo>
                <a:lnTo>
                  <a:pt x="796289" y="68453"/>
                </a:lnTo>
                <a:lnTo>
                  <a:pt x="863091" y="68453"/>
                </a:lnTo>
                <a:lnTo>
                  <a:pt x="863091" y="52705"/>
                </a:lnTo>
                <a:close/>
              </a:path>
              <a:path extrusionOk="0" h="219710" w="1158875">
                <a:moveTo>
                  <a:pt x="834263" y="18923"/>
                </a:moveTo>
                <a:lnTo>
                  <a:pt x="815975" y="24892"/>
                </a:lnTo>
                <a:lnTo>
                  <a:pt x="815975" y="52705"/>
                </a:lnTo>
                <a:lnTo>
                  <a:pt x="834263" y="52705"/>
                </a:lnTo>
                <a:lnTo>
                  <a:pt x="834263" y="18923"/>
                </a:lnTo>
                <a:close/>
              </a:path>
              <a:path extrusionOk="0" h="219710" w="1158875">
                <a:moveTo>
                  <a:pt x="897382" y="52705"/>
                </a:moveTo>
                <a:lnTo>
                  <a:pt x="879220" y="52705"/>
                </a:lnTo>
                <a:lnTo>
                  <a:pt x="879220" y="121031"/>
                </a:lnTo>
                <a:lnTo>
                  <a:pt x="881770" y="142367"/>
                </a:lnTo>
                <a:lnTo>
                  <a:pt x="889428" y="157607"/>
                </a:lnTo>
                <a:lnTo>
                  <a:pt x="902206" y="166751"/>
                </a:lnTo>
                <a:lnTo>
                  <a:pt x="920114" y="169799"/>
                </a:lnTo>
                <a:lnTo>
                  <a:pt x="931255" y="168491"/>
                </a:lnTo>
                <a:lnTo>
                  <a:pt x="940847" y="164576"/>
                </a:lnTo>
                <a:lnTo>
                  <a:pt x="948868" y="158065"/>
                </a:lnTo>
                <a:lnTo>
                  <a:pt x="951525" y="154305"/>
                </a:lnTo>
                <a:lnTo>
                  <a:pt x="925068" y="154305"/>
                </a:lnTo>
                <a:lnTo>
                  <a:pt x="912973" y="152044"/>
                </a:lnTo>
                <a:lnTo>
                  <a:pt x="904319" y="145272"/>
                </a:lnTo>
                <a:lnTo>
                  <a:pt x="899118" y="133998"/>
                </a:lnTo>
                <a:lnTo>
                  <a:pt x="897423" y="118618"/>
                </a:lnTo>
                <a:lnTo>
                  <a:pt x="897382" y="52705"/>
                </a:lnTo>
                <a:close/>
              </a:path>
              <a:path extrusionOk="0" h="219710" w="1158875">
                <a:moveTo>
                  <a:pt x="974089" y="148971"/>
                </a:moveTo>
                <a:lnTo>
                  <a:pt x="955801" y="148971"/>
                </a:lnTo>
                <a:lnTo>
                  <a:pt x="955801" y="167005"/>
                </a:lnTo>
                <a:lnTo>
                  <a:pt x="974089" y="167005"/>
                </a:lnTo>
                <a:lnTo>
                  <a:pt x="974089" y="148971"/>
                </a:lnTo>
                <a:close/>
              </a:path>
              <a:path extrusionOk="0" h="219710" w="1158875">
                <a:moveTo>
                  <a:pt x="974089" y="52705"/>
                </a:moveTo>
                <a:lnTo>
                  <a:pt x="955801" y="52705"/>
                </a:lnTo>
                <a:lnTo>
                  <a:pt x="955801" y="118618"/>
                </a:lnTo>
                <a:lnTo>
                  <a:pt x="955256" y="126236"/>
                </a:lnTo>
                <a:lnTo>
                  <a:pt x="934084" y="154305"/>
                </a:lnTo>
                <a:lnTo>
                  <a:pt x="951525" y="154305"/>
                </a:lnTo>
                <a:lnTo>
                  <a:pt x="955294" y="148971"/>
                </a:lnTo>
                <a:lnTo>
                  <a:pt x="974089" y="148971"/>
                </a:lnTo>
                <a:lnTo>
                  <a:pt x="974089" y="52705"/>
                </a:lnTo>
                <a:close/>
              </a:path>
              <a:path extrusionOk="0" h="219710" w="1158875">
                <a:moveTo>
                  <a:pt x="1021969" y="52705"/>
                </a:moveTo>
                <a:lnTo>
                  <a:pt x="1003553" y="52705"/>
                </a:lnTo>
                <a:lnTo>
                  <a:pt x="1003553" y="167005"/>
                </a:lnTo>
                <a:lnTo>
                  <a:pt x="1021969" y="167005"/>
                </a:lnTo>
                <a:lnTo>
                  <a:pt x="1021969" y="108838"/>
                </a:lnTo>
                <a:lnTo>
                  <a:pt x="1022447" y="99740"/>
                </a:lnTo>
                <a:lnTo>
                  <a:pt x="1023889" y="91678"/>
                </a:lnTo>
                <a:lnTo>
                  <a:pt x="1026308" y="84639"/>
                </a:lnTo>
                <a:lnTo>
                  <a:pt x="1029715" y="78612"/>
                </a:lnTo>
                <a:lnTo>
                  <a:pt x="1031371" y="76327"/>
                </a:lnTo>
                <a:lnTo>
                  <a:pt x="1021969" y="76327"/>
                </a:lnTo>
                <a:lnTo>
                  <a:pt x="1021969" y="52705"/>
                </a:lnTo>
                <a:close/>
              </a:path>
              <a:path extrusionOk="0" h="219710" w="1158875">
                <a:moveTo>
                  <a:pt x="1057020" y="50800"/>
                </a:moveTo>
                <a:lnTo>
                  <a:pt x="1045590" y="50800"/>
                </a:lnTo>
                <a:lnTo>
                  <a:pt x="1039621" y="52959"/>
                </a:lnTo>
                <a:lnTo>
                  <a:pt x="1034288" y="57531"/>
                </a:lnTo>
                <a:lnTo>
                  <a:pt x="1028953" y="61975"/>
                </a:lnTo>
                <a:lnTo>
                  <a:pt x="1025016" y="68325"/>
                </a:lnTo>
                <a:lnTo>
                  <a:pt x="1022350" y="76327"/>
                </a:lnTo>
                <a:lnTo>
                  <a:pt x="1031371" y="76327"/>
                </a:lnTo>
                <a:lnTo>
                  <a:pt x="1035050" y="71247"/>
                </a:lnTo>
                <a:lnTo>
                  <a:pt x="1041526" y="67563"/>
                </a:lnTo>
                <a:lnTo>
                  <a:pt x="1063244" y="67563"/>
                </a:lnTo>
                <a:lnTo>
                  <a:pt x="1063244" y="52324"/>
                </a:lnTo>
                <a:lnTo>
                  <a:pt x="1060703" y="51308"/>
                </a:lnTo>
                <a:lnTo>
                  <a:pt x="1057020" y="50800"/>
                </a:lnTo>
                <a:close/>
              </a:path>
              <a:path extrusionOk="0" h="219710" w="1158875">
                <a:moveTo>
                  <a:pt x="1063244" y="67563"/>
                </a:moveTo>
                <a:lnTo>
                  <a:pt x="1055370" y="67563"/>
                </a:lnTo>
                <a:lnTo>
                  <a:pt x="1060069" y="68834"/>
                </a:lnTo>
                <a:lnTo>
                  <a:pt x="1063244" y="71247"/>
                </a:lnTo>
                <a:lnTo>
                  <a:pt x="1063244" y="67563"/>
                </a:lnTo>
                <a:close/>
              </a:path>
              <a:path extrusionOk="0" h="219710" w="1158875">
                <a:moveTo>
                  <a:pt x="1151264" y="65531"/>
                </a:moveTo>
                <a:lnTo>
                  <a:pt x="1116711" y="65531"/>
                </a:lnTo>
                <a:lnTo>
                  <a:pt x="1127025" y="67343"/>
                </a:lnTo>
                <a:lnTo>
                  <a:pt x="1134364" y="72786"/>
                </a:lnTo>
                <a:lnTo>
                  <a:pt x="1138749" y="81873"/>
                </a:lnTo>
                <a:lnTo>
                  <a:pt x="1140206" y="94615"/>
                </a:lnTo>
                <a:lnTo>
                  <a:pt x="1106043" y="99441"/>
                </a:lnTo>
                <a:lnTo>
                  <a:pt x="1089540" y="103701"/>
                </a:lnTo>
                <a:lnTo>
                  <a:pt x="1077753" y="111331"/>
                </a:lnTo>
                <a:lnTo>
                  <a:pt x="1070681" y="122318"/>
                </a:lnTo>
                <a:lnTo>
                  <a:pt x="1068324" y="136652"/>
                </a:lnTo>
                <a:lnTo>
                  <a:pt x="1068921" y="143795"/>
                </a:lnTo>
                <a:lnTo>
                  <a:pt x="1104645" y="169799"/>
                </a:lnTo>
                <a:lnTo>
                  <a:pt x="1115554" y="168513"/>
                </a:lnTo>
                <a:lnTo>
                  <a:pt x="1125045" y="164655"/>
                </a:lnTo>
                <a:lnTo>
                  <a:pt x="1133131" y="158226"/>
                </a:lnTo>
                <a:lnTo>
                  <a:pt x="1136047" y="154305"/>
                </a:lnTo>
                <a:lnTo>
                  <a:pt x="1102233" y="154305"/>
                </a:lnTo>
                <a:lnTo>
                  <a:pt x="1097026" y="152527"/>
                </a:lnTo>
                <a:lnTo>
                  <a:pt x="1092962" y="149098"/>
                </a:lnTo>
                <a:lnTo>
                  <a:pt x="1089025" y="145542"/>
                </a:lnTo>
                <a:lnTo>
                  <a:pt x="1086993" y="140969"/>
                </a:lnTo>
                <a:lnTo>
                  <a:pt x="1087036" y="127652"/>
                </a:lnTo>
                <a:lnTo>
                  <a:pt x="1089152" y="122300"/>
                </a:lnTo>
                <a:lnTo>
                  <a:pt x="1093470" y="119380"/>
                </a:lnTo>
                <a:lnTo>
                  <a:pt x="1097788" y="116331"/>
                </a:lnTo>
                <a:lnTo>
                  <a:pt x="1104264" y="114173"/>
                </a:lnTo>
                <a:lnTo>
                  <a:pt x="1140206" y="109219"/>
                </a:lnTo>
                <a:lnTo>
                  <a:pt x="1158620" y="109219"/>
                </a:lnTo>
                <a:lnTo>
                  <a:pt x="1158620" y="92710"/>
                </a:lnTo>
                <a:lnTo>
                  <a:pt x="1156096" y="74041"/>
                </a:lnTo>
                <a:lnTo>
                  <a:pt x="1151264" y="65531"/>
                </a:lnTo>
                <a:close/>
              </a:path>
              <a:path extrusionOk="0" h="219710" w="1158875">
                <a:moveTo>
                  <a:pt x="1158620" y="149225"/>
                </a:moveTo>
                <a:lnTo>
                  <a:pt x="1140206" y="149225"/>
                </a:lnTo>
                <a:lnTo>
                  <a:pt x="1140206" y="167005"/>
                </a:lnTo>
                <a:lnTo>
                  <a:pt x="1158620" y="167005"/>
                </a:lnTo>
                <a:lnTo>
                  <a:pt x="1158620" y="149225"/>
                </a:lnTo>
                <a:close/>
              </a:path>
              <a:path extrusionOk="0" h="219710" w="1158875">
                <a:moveTo>
                  <a:pt x="1158620" y="109219"/>
                </a:moveTo>
                <a:lnTo>
                  <a:pt x="1140206" y="109219"/>
                </a:lnTo>
                <a:lnTo>
                  <a:pt x="1140206" y="120650"/>
                </a:lnTo>
                <a:lnTo>
                  <a:pt x="1139658" y="127652"/>
                </a:lnTo>
                <a:lnTo>
                  <a:pt x="1117981" y="154305"/>
                </a:lnTo>
                <a:lnTo>
                  <a:pt x="1136047" y="154305"/>
                </a:lnTo>
                <a:lnTo>
                  <a:pt x="1139825" y="149225"/>
                </a:lnTo>
                <a:lnTo>
                  <a:pt x="1158620" y="149225"/>
                </a:lnTo>
                <a:lnTo>
                  <a:pt x="1158620" y="109219"/>
                </a:lnTo>
                <a:close/>
              </a:path>
              <a:path extrusionOk="0" h="219710" w="1158875">
                <a:moveTo>
                  <a:pt x="1118234" y="50037"/>
                </a:moveTo>
                <a:lnTo>
                  <a:pt x="1107590" y="50706"/>
                </a:lnTo>
                <a:lnTo>
                  <a:pt x="1097565" y="52720"/>
                </a:lnTo>
                <a:lnTo>
                  <a:pt x="1088159" y="56092"/>
                </a:lnTo>
                <a:lnTo>
                  <a:pt x="1079372" y="60833"/>
                </a:lnTo>
                <a:lnTo>
                  <a:pt x="1079372" y="79502"/>
                </a:lnTo>
                <a:lnTo>
                  <a:pt x="1087993" y="73407"/>
                </a:lnTo>
                <a:lnTo>
                  <a:pt x="1097089" y="69040"/>
                </a:lnTo>
                <a:lnTo>
                  <a:pt x="1106662" y="66411"/>
                </a:lnTo>
                <a:lnTo>
                  <a:pt x="1116711" y="65531"/>
                </a:lnTo>
                <a:lnTo>
                  <a:pt x="1151264" y="65531"/>
                </a:lnTo>
                <a:lnTo>
                  <a:pt x="1148524" y="60706"/>
                </a:lnTo>
                <a:lnTo>
                  <a:pt x="1135903" y="52705"/>
                </a:lnTo>
                <a:lnTo>
                  <a:pt x="1118234" y="50037"/>
                </a:lnTo>
                <a:close/>
              </a:path>
            </a:pathLst>
          </a:custGeom>
          <a:solidFill>
            <a:srgbClr val="FFFFFF">
              <a:alpha val="9843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6"/>
          <p:cNvSpPr txBox="1"/>
          <p:nvPr/>
        </p:nvSpPr>
        <p:spPr>
          <a:xfrm>
            <a:off x="2102104" y="571500"/>
            <a:ext cx="7772256"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3200">
                <a:solidFill>
                  <a:schemeClr val="lt1"/>
                </a:solidFill>
                <a:latin typeface="Calibri"/>
                <a:ea typeface="Calibri"/>
                <a:cs typeface="Calibri"/>
                <a:sym typeface="Calibri"/>
              </a:rPr>
              <a:t>¿Qué se requerirá para construir un edificio?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BLOQUES REPETITIVOS DO WHILE</a:t>
            </a:r>
            <a:endParaRPr b="1" i="0" sz="4400" u="none" cap="none" strike="noStrike">
              <a:solidFill>
                <a:schemeClr val="accent1"/>
              </a:solidFill>
              <a:latin typeface="Calibri"/>
              <a:ea typeface="Calibri"/>
              <a:cs typeface="Calibri"/>
              <a:sym typeface="Calibri"/>
            </a:endParaRPr>
          </a:p>
        </p:txBody>
      </p:sp>
      <p:sp>
        <p:nvSpPr>
          <p:cNvPr id="351" name="Google Shape;351;p43"/>
          <p:cNvSpPr txBox="1"/>
          <p:nvPr>
            <p:ph idx="1" type="body"/>
          </p:nvPr>
        </p:nvSpPr>
        <p:spPr>
          <a:xfrm>
            <a:off x="1143000" y="1161635"/>
            <a:ext cx="4937760" cy="496484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400"/>
              <a:buFont typeface="Arial"/>
              <a:buNone/>
            </a:pPr>
            <a:r>
              <a:rPr b="0" i="0" lang="es-CO" sz="2400" u="none" cap="none" strike="noStrike">
                <a:solidFill>
                  <a:schemeClr val="dk1"/>
                </a:solidFill>
                <a:latin typeface="Calibri"/>
                <a:ea typeface="Calibri"/>
                <a:cs typeface="Calibri"/>
                <a:sym typeface="Calibri"/>
              </a:rPr>
              <a:t>El bloque de operaciones se repite MIENTRAS que la condición sea Verdadera.</a:t>
            </a:r>
            <a:br>
              <a:rPr b="0" i="0" lang="es-CO" sz="2400" u="none" cap="none" strike="noStrike">
                <a:solidFill>
                  <a:schemeClr val="dk1"/>
                </a:solidFill>
                <a:latin typeface="Calibri"/>
                <a:ea typeface="Calibri"/>
                <a:cs typeface="Calibri"/>
                <a:sym typeface="Calibri"/>
              </a:rPr>
            </a:br>
            <a:r>
              <a:rPr b="0" i="0" lang="es-CO" sz="2400" u="none" cap="none" strike="noStrike">
                <a:solidFill>
                  <a:schemeClr val="dk1"/>
                </a:solidFill>
                <a:latin typeface="Calibri"/>
                <a:ea typeface="Calibri"/>
                <a:cs typeface="Calibri"/>
                <a:sym typeface="Calibri"/>
              </a:rPr>
              <a:t>Si la condición retorna Falso el ciclo se detiene. En C#, todos los ciclos repiten por verdadero y cortan por falso.</a:t>
            </a:r>
            <a:endParaRPr b="0" i="0" sz="2400" u="none" cap="none" strike="noStrike">
              <a:solidFill>
                <a:schemeClr val="dk1"/>
              </a:solidFill>
              <a:latin typeface="Calibri"/>
              <a:ea typeface="Calibri"/>
              <a:cs typeface="Calibri"/>
              <a:sym typeface="Calibri"/>
            </a:endParaRPr>
          </a:p>
        </p:txBody>
      </p:sp>
      <p:sp>
        <p:nvSpPr>
          <p:cNvPr id="352" name="Google Shape;352;p43"/>
          <p:cNvSpPr txBox="1"/>
          <p:nvPr>
            <p:ph idx="4294967295" type="body"/>
          </p:nvPr>
        </p:nvSpPr>
        <p:spPr>
          <a:xfrm>
            <a:off x="6720840" y="1161635"/>
            <a:ext cx="4800600" cy="5472112"/>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La estructura do while es otra estructura repetitiva, la cual ejecuta al menos una vez su bloque repetitivo, a diferencia del while o del for que podían no ejecutar el bloque.</a:t>
            </a:r>
            <a:br>
              <a:rPr b="0" i="0" lang="es-CO" sz="2800" u="none" cap="none" strike="noStrike">
                <a:solidFill>
                  <a:schemeClr val="dk1"/>
                </a:solidFill>
                <a:latin typeface="Calibri"/>
                <a:ea typeface="Calibri"/>
                <a:cs typeface="Calibri"/>
                <a:sym typeface="Calibri"/>
              </a:rPr>
            </a:br>
            <a:r>
              <a:rPr b="0" i="0" lang="es-CO" sz="2800" u="none" cap="none" strike="noStrike">
                <a:solidFill>
                  <a:schemeClr val="dk1"/>
                </a:solidFill>
                <a:latin typeface="Calibri"/>
                <a:ea typeface="Calibri"/>
                <a:cs typeface="Calibri"/>
                <a:sym typeface="Calibri"/>
              </a:rPr>
              <a:t>Esta estructura repetitiva se utiliza cuando conocemos de antemano que por lo menos una vez se ejecutará el bloque repetitivo..</a:t>
            </a:r>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La condición de la estructura está abajo del bloque a repetir, a diferencia del while o del for que está en la parte superior.</a:t>
            </a:r>
            <a:endParaRPr/>
          </a:p>
        </p:txBody>
      </p:sp>
      <p:pic>
        <p:nvPicPr>
          <p:cNvPr id="353" name="Google Shape;353;p43"/>
          <p:cNvPicPr preferRelativeResize="0"/>
          <p:nvPr/>
        </p:nvPicPr>
        <p:blipFill rotWithShape="1">
          <a:blip r:embed="rId3">
            <a:alphaModFix/>
          </a:blip>
          <a:srcRect b="0" l="0" r="0" t="0"/>
          <a:stretch/>
        </p:blipFill>
        <p:spPr>
          <a:xfrm>
            <a:off x="2277224" y="3161990"/>
            <a:ext cx="2709664" cy="34717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4"/>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BLOQUES REPETITIVOS DO WHILE</a:t>
            </a:r>
            <a:endParaRPr b="1" i="0" sz="4400" u="none" cap="none" strike="noStrike">
              <a:solidFill>
                <a:schemeClr val="accent1"/>
              </a:solidFill>
              <a:latin typeface="Calibri"/>
              <a:ea typeface="Calibri"/>
              <a:cs typeface="Calibri"/>
              <a:sym typeface="Calibri"/>
            </a:endParaRPr>
          </a:p>
        </p:txBody>
      </p:sp>
      <p:sp>
        <p:nvSpPr>
          <p:cNvPr id="360" name="Google Shape;360;p44"/>
          <p:cNvSpPr txBox="1"/>
          <p:nvPr>
            <p:ph idx="1" type="body"/>
          </p:nvPr>
        </p:nvSpPr>
        <p:spPr>
          <a:xfrm>
            <a:off x="5943600" y="1304617"/>
            <a:ext cx="5614990" cy="5036362"/>
          </a:xfrm>
          <a:prstGeom prst="rect">
            <a:avLst/>
          </a:prstGeom>
          <a:noFill/>
          <a:ln>
            <a:noFill/>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chemeClr val="dk1"/>
              </a:buClr>
              <a:buSzPts val="2590"/>
              <a:buFont typeface="Arial"/>
              <a:buNone/>
            </a:pPr>
            <a:r>
              <a:rPr b="1" i="0" lang="es-CO" sz="2590" u="none" cap="none" strike="noStrike">
                <a:solidFill>
                  <a:schemeClr val="dk1"/>
                </a:solidFill>
                <a:latin typeface="Calibri"/>
                <a:ea typeface="Calibri"/>
                <a:cs typeface="Calibri"/>
                <a:sym typeface="Calibri"/>
              </a:rPr>
              <a:t>Problema 2:</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Escribir un programa que solicite la carga de números por teclado, obtener su promedio. Finalizar la carga de valores cuando se cargue el valor 0.</a:t>
            </a:r>
            <a:endParaRPr/>
          </a:p>
          <a:p>
            <a:pPr indent="0" lvl="0" marL="0" marR="0" rtl="0" algn="just">
              <a:lnSpc>
                <a:spcPct val="70000"/>
              </a:lnSpc>
              <a:spcBef>
                <a:spcPts val="1000"/>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a:p>
            <a:pPr indent="0" lvl="0" marL="0" marR="0" rtl="0" algn="just">
              <a:lnSpc>
                <a:spcPct val="70000"/>
              </a:lnSpc>
              <a:spcBef>
                <a:spcPts val="1000"/>
              </a:spcBef>
              <a:spcAft>
                <a:spcPts val="0"/>
              </a:spcAft>
              <a:buClr>
                <a:schemeClr val="dk1"/>
              </a:buClr>
              <a:buSzPts val="2590"/>
              <a:buFont typeface="Arial"/>
              <a:buNone/>
            </a:pPr>
            <a:r>
              <a:rPr b="1" i="0" lang="es-CO" sz="2590" u="none" cap="none" strike="noStrike">
                <a:solidFill>
                  <a:schemeClr val="dk1"/>
                </a:solidFill>
                <a:latin typeface="Calibri"/>
                <a:ea typeface="Calibri"/>
                <a:cs typeface="Calibri"/>
                <a:sym typeface="Calibri"/>
              </a:rPr>
              <a:t>Problema 3:</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Realizar un programa que acumule (sume) valores ingresados por teclado hasta ingresar el 9999 (no sumar dicho valor, indica que ha finalizado la carga). Imprimir el valor acumulado e informar si dicho valor es cero, mayor a cero o menor a cero.</a:t>
            </a:r>
            <a:endParaRPr b="0" i="0" sz="2590" u="none" cap="none" strike="noStrike">
              <a:solidFill>
                <a:schemeClr val="dk1"/>
              </a:solidFill>
              <a:latin typeface="Calibri"/>
              <a:ea typeface="Calibri"/>
              <a:cs typeface="Calibri"/>
              <a:sym typeface="Calibri"/>
            </a:endParaRPr>
          </a:p>
        </p:txBody>
      </p:sp>
      <p:sp>
        <p:nvSpPr>
          <p:cNvPr id="361" name="Google Shape;361;p44"/>
          <p:cNvSpPr txBox="1"/>
          <p:nvPr>
            <p:ph idx="4294967295" type="body"/>
          </p:nvPr>
        </p:nvSpPr>
        <p:spPr>
          <a:xfrm>
            <a:off x="731520" y="1306206"/>
            <a:ext cx="5074920" cy="5034773"/>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800"/>
              <a:buFont typeface="Arial"/>
              <a:buNone/>
            </a:pPr>
            <a:r>
              <a:rPr b="1" i="0" lang="es-CO" sz="2800" u="none" cap="none" strike="noStrike">
                <a:solidFill>
                  <a:schemeClr val="dk1"/>
                </a:solidFill>
                <a:latin typeface="Calibri"/>
                <a:ea typeface="Calibri"/>
                <a:cs typeface="Calibri"/>
                <a:sym typeface="Calibri"/>
              </a:rPr>
              <a:t>Problema 1:</a:t>
            </a:r>
            <a:endParaRPr/>
          </a:p>
          <a:p>
            <a:pPr indent="0" lvl="0" marL="0" marR="0" rtl="0" algn="just">
              <a:lnSpc>
                <a:spcPct val="9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Escribir un programa que solicite la carga de un número entre 0 y 999, y nos muestre un mensaje de cuántos dígitos tiene el mismo. Finalizar el programa cuando se cargue el valor 0.</a:t>
            </a:r>
            <a:endParaRPr/>
          </a:p>
          <a:p>
            <a:pPr indent="0" lvl="0" marL="0" marR="0" rtl="0" algn="just">
              <a:lnSpc>
                <a:spcPct val="9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do { </a:t>
            </a:r>
            <a:endParaRPr/>
          </a:p>
          <a:p>
            <a:pPr indent="0" lvl="0" marL="0" marR="0" rtl="0" algn="just">
              <a:lnSpc>
                <a:spcPct val="9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a:t>
            </a:r>
            <a:endParaRPr/>
          </a:p>
          <a:p>
            <a:pPr indent="0" lvl="0" marL="0" marR="0" rtl="0" algn="just">
              <a:lnSpc>
                <a:spcPct val="9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0" lvl="0" marL="0" marR="0" rtl="0" algn="just">
              <a:lnSpc>
                <a:spcPct val="9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 while (valor!=0);</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BLOQUES REPETITIVOS  FOREACH</a:t>
            </a:r>
            <a:endParaRPr b="1" i="0" sz="4400" u="none" cap="none" strike="noStrike">
              <a:solidFill>
                <a:schemeClr val="accent1"/>
              </a:solidFill>
              <a:latin typeface="Calibri"/>
              <a:ea typeface="Calibri"/>
              <a:cs typeface="Calibri"/>
              <a:sym typeface="Calibri"/>
            </a:endParaRPr>
          </a:p>
        </p:txBody>
      </p:sp>
      <p:sp>
        <p:nvSpPr>
          <p:cNvPr id="368" name="Google Shape;368;p45"/>
          <p:cNvSpPr txBox="1"/>
          <p:nvPr>
            <p:ph idx="1" type="body"/>
          </p:nvPr>
        </p:nvSpPr>
        <p:spPr>
          <a:xfrm>
            <a:off x="6423660" y="1304617"/>
            <a:ext cx="5134930" cy="5036362"/>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sueldos = new int[5];</a:t>
            </a:r>
            <a:endParaRPr/>
          </a:p>
          <a:p>
            <a:pPr indent="0" lvl="0" marL="0" marR="0" rtl="0" algn="l">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 for (int f = 0; f &lt; 5; f++) { Console.Write("Ingrese valor de la componente:");</a:t>
            </a:r>
            <a:endParaRPr/>
          </a:p>
          <a:p>
            <a:pPr indent="0" lvl="0" marL="0" marR="0" rtl="0" algn="l">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 String linea; linea = Console.ReadLine(); sueldos[f] = int.Parse(linea);</a:t>
            </a:r>
            <a:endParaRPr/>
          </a:p>
          <a:p>
            <a:pPr indent="0" lvl="0" marL="0" marR="0" rtl="0" algn="l">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 }</a:t>
            </a:r>
            <a:endParaRPr/>
          </a:p>
          <a:p>
            <a:pPr indent="0" lvl="0" marL="0" marR="0" rtl="0" algn="l">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foreach (int s in sueldos) { Console.WriteLine(s);</a:t>
            </a:r>
            <a:endParaRPr/>
          </a:p>
          <a:p>
            <a:pPr indent="0" lvl="0" marL="0" marR="0" rtl="0" algn="l">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 }</a:t>
            </a:r>
            <a:endParaRPr/>
          </a:p>
          <a:p>
            <a:pPr indent="0" lvl="0" marL="0" marR="0" rtl="0" algn="l">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 Console.ReadKey();</a:t>
            </a:r>
            <a:endParaRPr b="0" i="0" sz="2800" u="none" cap="none" strike="noStrike">
              <a:solidFill>
                <a:schemeClr val="dk1"/>
              </a:solidFill>
              <a:latin typeface="Calibri"/>
              <a:ea typeface="Calibri"/>
              <a:cs typeface="Calibri"/>
              <a:sym typeface="Calibri"/>
            </a:endParaRPr>
          </a:p>
        </p:txBody>
      </p:sp>
      <p:sp>
        <p:nvSpPr>
          <p:cNvPr id="369" name="Google Shape;369;p45"/>
          <p:cNvSpPr txBox="1"/>
          <p:nvPr>
            <p:ph idx="4294967295" type="body"/>
          </p:nvPr>
        </p:nvSpPr>
        <p:spPr>
          <a:xfrm>
            <a:off x="800100" y="1125538"/>
            <a:ext cx="5372100" cy="5472112"/>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La estructura repetitiva foreach es utilizada para recorrer colecciones de datos (por ejemplo vectores), si bien podemos utilizar de forma tradicional las otras estructuras repetitivas el empleo del foreach hacen más natural el acceso a los elementos.</a:t>
            </a:r>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800"/>
              <a:buFont typeface="Arial"/>
              <a:buNone/>
            </a:pPr>
            <a:r>
              <a:rPr b="1" i="0" lang="es-CO" sz="2800" u="none" cap="none" strike="noStrike">
                <a:solidFill>
                  <a:schemeClr val="dk1"/>
                </a:solidFill>
                <a:latin typeface="Calibri"/>
                <a:ea typeface="Calibri"/>
                <a:cs typeface="Calibri"/>
                <a:sym typeface="Calibri"/>
              </a:rPr>
              <a:t>Ejemplo 1:</a:t>
            </a:r>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Almacenar los sueldos de 5 operarios en un vector, imprimir los elementos recorriendo el vector con la estructura repetitiva foreach.</a:t>
            </a:r>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6"/>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BLOQUES REPETITIVOS  FOREACH</a:t>
            </a:r>
            <a:endParaRPr b="1" i="0" sz="4400" u="none" cap="none" strike="noStrike">
              <a:solidFill>
                <a:schemeClr val="accent1"/>
              </a:solidFill>
              <a:latin typeface="Calibri"/>
              <a:ea typeface="Calibri"/>
              <a:cs typeface="Calibri"/>
              <a:sym typeface="Calibri"/>
            </a:endParaRPr>
          </a:p>
        </p:txBody>
      </p:sp>
      <p:sp>
        <p:nvSpPr>
          <p:cNvPr id="376" name="Google Shape;376;p46"/>
          <p:cNvSpPr txBox="1"/>
          <p:nvPr>
            <p:ph idx="1" type="body"/>
          </p:nvPr>
        </p:nvSpPr>
        <p:spPr>
          <a:xfrm>
            <a:off x="633415" y="1304617"/>
            <a:ext cx="6338885" cy="5036362"/>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Podemos utilizar la palabra clave var para definir en forma implícita la variable que almacena sucesivamente los elementos del vector:</a:t>
            </a:r>
            <a:endParaRPr/>
          </a:p>
          <a:p>
            <a:pPr indent="0" lvl="0" marL="0" marR="0" rtl="0" algn="l">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public void Imprimir() {</a:t>
            </a:r>
            <a:endParaRPr/>
          </a:p>
          <a:p>
            <a:pPr indent="0" lvl="0" marL="0" marR="0" rtl="0" algn="l">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 foreach (var s in sueldos) </a:t>
            </a:r>
            <a:endParaRPr/>
          </a:p>
          <a:p>
            <a:pPr indent="0" lvl="0" marL="0" marR="0" rtl="0" algn="l">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Console.WriteLine(s); </a:t>
            </a:r>
            <a:endParaRPr/>
          </a:p>
          <a:p>
            <a:pPr indent="0" lvl="0" marL="0" marR="0" rtl="0" algn="l">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Console.ReadKey(); </a:t>
            </a:r>
            <a:endParaRPr/>
          </a:p>
          <a:p>
            <a:pPr indent="0" lvl="0" marL="0" marR="0" rtl="0" algn="l">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a:t>
            </a:r>
            <a:endParaRPr/>
          </a:p>
          <a:p>
            <a:pPr indent="0" lvl="0" marL="0" marR="0" rtl="0" algn="l">
              <a:lnSpc>
                <a:spcPct val="70000"/>
              </a:lnSpc>
              <a:spcBef>
                <a:spcPts val="1000"/>
              </a:spcBef>
              <a:spcAft>
                <a:spcPts val="0"/>
              </a:spcAft>
              <a:buClr>
                <a:schemeClr val="dk1"/>
              </a:buClr>
              <a:buSzPts val="2170"/>
              <a:buFont typeface="Arial"/>
              <a:buNone/>
            </a:pPr>
            <a:r>
              <a:rPr b="1" i="0" lang="es-CO" sz="2170" u="none" cap="none" strike="noStrike">
                <a:solidFill>
                  <a:schemeClr val="dk1"/>
                </a:solidFill>
                <a:latin typeface="Calibri"/>
                <a:ea typeface="Calibri"/>
                <a:cs typeface="Calibri"/>
                <a:sym typeface="Calibri"/>
              </a:rPr>
              <a:t>Problema 1:</a:t>
            </a:r>
            <a:endParaRPr/>
          </a:p>
          <a:p>
            <a:pPr indent="0" lvl="0" marL="0" marR="0" rtl="0" algn="l">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Crear un vector de n elementos de tipo entero (n se ingresa por teclado) Mostrar cuantos elementos son superiores a 100 (emplear el foreach para recorrer el vector).</a:t>
            </a:r>
            <a:endParaRPr/>
          </a:p>
          <a:p>
            <a:pPr indent="0" lvl="0" marL="0" marR="0" rtl="0" algn="l">
              <a:lnSpc>
                <a:spcPct val="70000"/>
              </a:lnSpc>
              <a:spcBef>
                <a:spcPts val="1000"/>
              </a:spcBef>
              <a:spcAft>
                <a:spcPts val="0"/>
              </a:spcAft>
              <a:buClr>
                <a:schemeClr val="dk1"/>
              </a:buClr>
              <a:buSzPts val="2170"/>
              <a:buFont typeface="Arial"/>
              <a:buNone/>
            </a:pPr>
            <a:r>
              <a:t/>
            </a:r>
            <a:endParaRPr b="0" i="0" sz="2170" u="none" cap="none" strike="noStrike">
              <a:solidFill>
                <a:schemeClr val="dk1"/>
              </a:solidFill>
              <a:latin typeface="Calibri"/>
              <a:ea typeface="Calibri"/>
              <a:cs typeface="Calibri"/>
              <a:sym typeface="Calibri"/>
            </a:endParaRPr>
          </a:p>
        </p:txBody>
      </p:sp>
      <p:sp>
        <p:nvSpPr>
          <p:cNvPr id="377" name="Google Shape;377;p46"/>
          <p:cNvSpPr txBox="1"/>
          <p:nvPr>
            <p:ph idx="4294967295" type="body"/>
          </p:nvPr>
        </p:nvSpPr>
        <p:spPr>
          <a:xfrm>
            <a:off x="7338060" y="1191898"/>
            <a:ext cx="4032250" cy="5472112"/>
          </a:xfrm>
          <a:prstGeom prst="rect">
            <a:avLst/>
          </a:prstGeom>
          <a:noFill/>
          <a:ln>
            <a:noFill/>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El funcionamiento del foreach:</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foreach (int s in sueldos) { Console.WriteLine(s); </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 </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La variable s almacena la primera vez el primer elemento del vector sueldos, seguidamente se ejecuta el bloque del foreach (en este caso imprimimos el contenido de la variable s)</a:t>
            </a:r>
            <a:br>
              <a:rPr b="0" i="0" lang="es-CO" sz="2170" u="none" cap="none" strike="noStrike">
                <a:solidFill>
                  <a:schemeClr val="dk1"/>
                </a:solidFill>
                <a:latin typeface="Calibri"/>
                <a:ea typeface="Calibri"/>
                <a:cs typeface="Calibri"/>
                <a:sym typeface="Calibri"/>
              </a:rPr>
            </a:br>
            <a:r>
              <a:rPr b="0" i="0" lang="es-CO" sz="2170" u="none" cap="none" strike="noStrike">
                <a:solidFill>
                  <a:schemeClr val="dk1"/>
                </a:solidFill>
                <a:latin typeface="Calibri"/>
                <a:ea typeface="Calibri"/>
                <a:cs typeface="Calibri"/>
                <a:sym typeface="Calibri"/>
              </a:rPr>
              <a:t>Es decir que s almacena en cada vuelta del foreach un elemento del vector.</a:t>
            </a:r>
            <a:endParaRPr/>
          </a:p>
          <a:p>
            <a:pPr indent="0" lvl="0" marL="0" marR="0" rtl="0" algn="just">
              <a:lnSpc>
                <a:spcPct val="70000"/>
              </a:lnSpc>
              <a:spcBef>
                <a:spcPts val="1000"/>
              </a:spcBef>
              <a:spcAft>
                <a:spcPts val="0"/>
              </a:spcAft>
              <a:buClr>
                <a:schemeClr val="dk1"/>
              </a:buClr>
              <a:buSzPts val="2170"/>
              <a:buFont typeface="Arial"/>
              <a:buNone/>
            </a:pPr>
            <a:r>
              <a:rPr b="0" i="0" lang="es-CO" sz="2170" u="none" cap="none" strike="noStrike">
                <a:solidFill>
                  <a:schemeClr val="dk1"/>
                </a:solidFill>
                <a:latin typeface="Calibri"/>
                <a:ea typeface="Calibri"/>
                <a:cs typeface="Calibri"/>
                <a:sym typeface="Calibri"/>
              </a:rPr>
              <a:t>Con la estructura foreach recorremos en forma completa el vector y en cada iteración tenemos acceso a un elemento del vector que se copia en una variable auxiliar.</a:t>
            </a:r>
            <a:endParaRPr/>
          </a:p>
          <a:p>
            <a:pPr indent="0" lvl="0" marL="0" marR="0" rtl="0" algn="just">
              <a:lnSpc>
                <a:spcPct val="70000"/>
              </a:lnSpc>
              <a:spcBef>
                <a:spcPts val="1000"/>
              </a:spcBef>
              <a:spcAft>
                <a:spcPts val="0"/>
              </a:spcAft>
              <a:buClr>
                <a:schemeClr val="dk1"/>
              </a:buClr>
              <a:buSzPts val="2170"/>
              <a:buFont typeface="Arial"/>
              <a:buNone/>
            </a:pPr>
            <a:r>
              <a:t/>
            </a:r>
            <a:endParaRPr b="0" i="0" sz="2170" u="none" cap="none" strike="noStrike">
              <a:solidFill>
                <a:schemeClr val="dk1"/>
              </a:solidFill>
              <a:latin typeface="Calibri"/>
              <a:ea typeface="Calibri"/>
              <a:cs typeface="Calibri"/>
              <a:sym typeface="Calibri"/>
            </a:endParaRPr>
          </a:p>
          <a:p>
            <a:pPr indent="0" lvl="0" marL="0" marR="0" rtl="0" algn="just">
              <a:lnSpc>
                <a:spcPct val="70000"/>
              </a:lnSpc>
              <a:spcBef>
                <a:spcPts val="1000"/>
              </a:spcBef>
              <a:spcAft>
                <a:spcPts val="0"/>
              </a:spcAft>
              <a:buClr>
                <a:schemeClr val="dk1"/>
              </a:buClr>
              <a:buSzPts val="2170"/>
              <a:buFont typeface="Arial"/>
              <a:buNone/>
            </a:pPr>
            <a:r>
              <a:t/>
            </a:r>
            <a:endParaRPr b="0" i="0" sz="217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7"/>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CONTROL Y GESTIÓN DE ERRORES</a:t>
            </a:r>
            <a:endParaRPr b="1" i="0" sz="4400" u="none" cap="none" strike="noStrike">
              <a:solidFill>
                <a:schemeClr val="accent1"/>
              </a:solidFill>
              <a:latin typeface="Calibri"/>
              <a:ea typeface="Calibri"/>
              <a:cs typeface="Calibri"/>
              <a:sym typeface="Calibri"/>
            </a:endParaRPr>
          </a:p>
        </p:txBody>
      </p:sp>
      <p:sp>
        <p:nvSpPr>
          <p:cNvPr id="384" name="Google Shape;384;p47"/>
          <p:cNvSpPr txBox="1"/>
          <p:nvPr>
            <p:ph idx="1" type="body"/>
          </p:nvPr>
        </p:nvSpPr>
        <p:spPr>
          <a:xfrm>
            <a:off x="6332220" y="1304617"/>
            <a:ext cx="5226370" cy="5036362"/>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2380"/>
              <a:buFont typeface="Arial"/>
              <a:buNone/>
            </a:pPr>
            <a:r>
              <a:rPr b="0" i="0" lang="es-CO" sz="2380" u="none" cap="none" strike="noStrike">
                <a:solidFill>
                  <a:schemeClr val="dk1"/>
                </a:solidFill>
                <a:latin typeface="Calibri"/>
                <a:ea typeface="Calibri"/>
                <a:cs typeface="Calibri"/>
                <a:sym typeface="Calibri"/>
              </a:rPr>
              <a:t>En cuanto al "</a:t>
            </a:r>
            <a:r>
              <a:rPr b="0" i="1" lang="es-CO" sz="2380" u="none" cap="none" strike="noStrike">
                <a:solidFill>
                  <a:schemeClr val="dk1"/>
                </a:solidFill>
                <a:latin typeface="Calibri"/>
                <a:ea typeface="Calibri"/>
                <a:cs typeface="Calibri"/>
                <a:sym typeface="Calibri"/>
              </a:rPr>
              <a:t>finally</a:t>
            </a:r>
            <a:r>
              <a:rPr b="0" i="0" lang="es-CO" sz="2380" u="none" cap="none" strike="noStrike">
                <a:solidFill>
                  <a:schemeClr val="dk1"/>
                </a:solidFill>
                <a:latin typeface="Calibri"/>
                <a:ea typeface="Calibri"/>
                <a:cs typeface="Calibri"/>
                <a:sym typeface="Calibri"/>
              </a:rPr>
              <a:t>", es el comando al que se acudirá siempre, tanto si sucede un error como si no. Por ejemplo:</a:t>
            </a:r>
            <a:endParaRPr/>
          </a:p>
          <a:p>
            <a:pPr indent="0" lvl="0" marL="0" marR="0" rtl="0" algn="l">
              <a:lnSpc>
                <a:spcPct val="70000"/>
              </a:lnSpc>
              <a:spcBef>
                <a:spcPts val="1000"/>
              </a:spcBef>
              <a:spcAft>
                <a:spcPts val="0"/>
              </a:spcAft>
              <a:buClr>
                <a:schemeClr val="dk1"/>
              </a:buClr>
              <a:buSzPts val="2380"/>
              <a:buFont typeface="Arial"/>
              <a:buNone/>
            </a:pPr>
            <a:r>
              <a:rPr b="0" i="1" lang="es-CO" sz="2380" u="none" cap="none" strike="noStrike">
                <a:solidFill>
                  <a:schemeClr val="dk1"/>
                </a:solidFill>
                <a:latin typeface="Calibri"/>
                <a:ea typeface="Calibri"/>
                <a:cs typeface="Calibri"/>
                <a:sym typeface="Calibri"/>
              </a:rPr>
              <a:t>try</a:t>
            </a:r>
            <a:br>
              <a:rPr b="0" i="1" lang="es-CO" sz="2380" u="none" cap="none" strike="noStrike">
                <a:solidFill>
                  <a:schemeClr val="dk1"/>
                </a:solidFill>
                <a:latin typeface="Calibri"/>
                <a:ea typeface="Calibri"/>
                <a:cs typeface="Calibri"/>
                <a:sym typeface="Calibri"/>
              </a:rPr>
            </a:br>
            <a:r>
              <a:rPr b="0" i="1" lang="es-CO" sz="238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2380"/>
              <a:buFont typeface="Arial"/>
              <a:buNone/>
            </a:pPr>
            <a:r>
              <a:rPr b="0" i="1" lang="es-CO" sz="2380" u="none" cap="none" strike="noStrike">
                <a:solidFill>
                  <a:schemeClr val="dk1"/>
                </a:solidFill>
                <a:latin typeface="Calibri"/>
                <a:ea typeface="Calibri"/>
                <a:cs typeface="Calibri"/>
                <a:sym typeface="Calibri"/>
              </a:rPr>
              <a:t>Int i= 10;</a:t>
            </a:r>
            <a:endParaRPr/>
          </a:p>
          <a:p>
            <a:pPr indent="0" lvl="0" marL="0" marR="0" rtl="0" algn="l">
              <a:lnSpc>
                <a:spcPct val="70000"/>
              </a:lnSpc>
              <a:spcBef>
                <a:spcPts val="1000"/>
              </a:spcBef>
              <a:spcAft>
                <a:spcPts val="0"/>
              </a:spcAft>
              <a:buClr>
                <a:schemeClr val="dk1"/>
              </a:buClr>
              <a:buSzPts val="2380"/>
              <a:buFont typeface="Arial"/>
              <a:buNone/>
            </a:pPr>
            <a:r>
              <a:rPr b="0" i="1" lang="es-CO" sz="2380" u="none" cap="none" strike="noStrike">
                <a:solidFill>
                  <a:schemeClr val="dk1"/>
                </a:solidFill>
                <a:latin typeface="Calibri"/>
                <a:ea typeface="Calibri"/>
                <a:cs typeface="Calibri"/>
                <a:sym typeface="Calibri"/>
              </a:rPr>
              <a:t>I = i/0;</a:t>
            </a:r>
            <a:br>
              <a:rPr b="0" i="1" lang="es-CO" sz="2380" u="none" cap="none" strike="noStrike">
                <a:solidFill>
                  <a:schemeClr val="dk1"/>
                </a:solidFill>
                <a:latin typeface="Calibri"/>
                <a:ea typeface="Calibri"/>
                <a:cs typeface="Calibri"/>
                <a:sym typeface="Calibri"/>
              </a:rPr>
            </a:br>
            <a:r>
              <a:rPr b="0" i="1" lang="es-CO" sz="2380" u="none" cap="none" strike="noStrike">
                <a:solidFill>
                  <a:schemeClr val="dk1"/>
                </a:solidFill>
                <a:latin typeface="Calibri"/>
                <a:ea typeface="Calibri"/>
                <a:cs typeface="Calibri"/>
                <a:sym typeface="Calibri"/>
              </a:rPr>
              <a:t>    }</a:t>
            </a:r>
            <a:br>
              <a:rPr b="0" i="1" lang="es-CO" sz="2380" u="none" cap="none" strike="noStrike">
                <a:solidFill>
                  <a:schemeClr val="dk1"/>
                </a:solidFill>
                <a:latin typeface="Calibri"/>
                <a:ea typeface="Calibri"/>
                <a:cs typeface="Calibri"/>
                <a:sym typeface="Calibri"/>
              </a:rPr>
            </a:br>
            <a:r>
              <a:rPr b="0" i="1" lang="es-CO" sz="2380" u="none" cap="none" strike="noStrike">
                <a:solidFill>
                  <a:schemeClr val="dk1"/>
                </a:solidFill>
                <a:latin typeface="Calibri"/>
                <a:ea typeface="Calibri"/>
                <a:cs typeface="Calibri"/>
                <a:sym typeface="Calibri"/>
              </a:rPr>
              <a:t>    catch (Exception ex)</a:t>
            </a:r>
            <a:br>
              <a:rPr b="0" i="1" lang="es-CO" sz="2380" u="none" cap="none" strike="noStrike">
                <a:solidFill>
                  <a:schemeClr val="dk1"/>
                </a:solidFill>
                <a:latin typeface="Calibri"/>
                <a:ea typeface="Calibri"/>
                <a:cs typeface="Calibri"/>
                <a:sym typeface="Calibri"/>
              </a:rPr>
            </a:br>
            <a:r>
              <a:rPr b="0" i="1" lang="es-CO" sz="2380" u="none" cap="none" strike="noStrike">
                <a:solidFill>
                  <a:schemeClr val="dk1"/>
                </a:solidFill>
                <a:latin typeface="Calibri"/>
                <a:ea typeface="Calibri"/>
                <a:cs typeface="Calibri"/>
                <a:sym typeface="Calibri"/>
              </a:rPr>
              <a:t>    {</a:t>
            </a:r>
            <a:br>
              <a:rPr b="0" i="1" lang="es-CO" sz="2380" u="none" cap="none" strike="noStrike">
                <a:solidFill>
                  <a:schemeClr val="dk1"/>
                </a:solidFill>
                <a:latin typeface="Calibri"/>
                <a:ea typeface="Calibri"/>
                <a:cs typeface="Calibri"/>
                <a:sym typeface="Calibri"/>
              </a:rPr>
            </a:br>
            <a:r>
              <a:rPr b="0" i="1" lang="es-CO" sz="2380" u="none" cap="none" strike="noStrike">
                <a:solidFill>
                  <a:schemeClr val="dk1"/>
                </a:solidFill>
                <a:latin typeface="Calibri"/>
                <a:ea typeface="Calibri"/>
                <a:cs typeface="Calibri"/>
                <a:sym typeface="Calibri"/>
              </a:rPr>
              <a:t>        console.writeline( ex.Message);</a:t>
            </a:r>
            <a:br>
              <a:rPr b="0" i="1" lang="es-CO" sz="2380" u="none" cap="none" strike="noStrike">
                <a:solidFill>
                  <a:schemeClr val="dk1"/>
                </a:solidFill>
                <a:latin typeface="Calibri"/>
                <a:ea typeface="Calibri"/>
                <a:cs typeface="Calibri"/>
                <a:sym typeface="Calibri"/>
              </a:rPr>
            </a:br>
            <a:r>
              <a:rPr b="0" i="1" lang="es-CO" sz="2380" u="none" cap="none" strike="noStrike">
                <a:solidFill>
                  <a:schemeClr val="dk1"/>
                </a:solidFill>
                <a:latin typeface="Calibri"/>
                <a:ea typeface="Calibri"/>
                <a:cs typeface="Calibri"/>
                <a:sym typeface="Calibri"/>
              </a:rPr>
              <a:t>    }</a:t>
            </a:r>
            <a:endParaRPr b="0" i="0" sz="238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380"/>
              <a:buFont typeface="Arial"/>
              <a:buNone/>
            </a:pPr>
            <a:r>
              <a:rPr b="0" i="1" lang="es-CO" sz="2380" u="none" cap="none" strike="noStrike">
                <a:solidFill>
                  <a:schemeClr val="dk1"/>
                </a:solidFill>
                <a:latin typeface="Calibri"/>
                <a:ea typeface="Calibri"/>
                <a:cs typeface="Calibri"/>
                <a:sym typeface="Calibri"/>
              </a:rPr>
              <a:t> finally</a:t>
            </a:r>
            <a:br>
              <a:rPr b="0" i="1" lang="es-CO" sz="2380" u="none" cap="none" strike="noStrike">
                <a:solidFill>
                  <a:schemeClr val="dk1"/>
                </a:solidFill>
                <a:latin typeface="Calibri"/>
                <a:ea typeface="Calibri"/>
                <a:cs typeface="Calibri"/>
                <a:sym typeface="Calibri"/>
              </a:rPr>
            </a:br>
            <a:r>
              <a:rPr b="0" i="1" lang="es-CO" sz="2380" u="none" cap="none" strike="noStrike">
                <a:solidFill>
                  <a:schemeClr val="dk1"/>
                </a:solidFill>
                <a:latin typeface="Calibri"/>
                <a:ea typeface="Calibri"/>
                <a:cs typeface="Calibri"/>
                <a:sym typeface="Calibri"/>
              </a:rPr>
              <a:t>    {</a:t>
            </a:r>
            <a:br>
              <a:rPr b="0" i="1" lang="es-CO" sz="2380" u="none" cap="none" strike="noStrike">
                <a:solidFill>
                  <a:schemeClr val="dk1"/>
                </a:solidFill>
                <a:latin typeface="Calibri"/>
                <a:ea typeface="Calibri"/>
                <a:cs typeface="Calibri"/>
                <a:sym typeface="Calibri"/>
              </a:rPr>
            </a:br>
            <a:r>
              <a:rPr b="0" i="1" lang="es-CO" sz="2380" u="none" cap="none" strike="noStrike">
                <a:solidFill>
                  <a:schemeClr val="dk1"/>
                </a:solidFill>
                <a:latin typeface="Calibri"/>
                <a:ea typeface="Calibri"/>
                <a:cs typeface="Calibri"/>
                <a:sym typeface="Calibri"/>
              </a:rPr>
              <a:t>       console.writeline( “esto siempre se ejecutara”); </a:t>
            </a:r>
            <a:br>
              <a:rPr b="0" i="1" lang="es-CO" sz="2380" u="none" cap="none" strike="noStrike">
                <a:solidFill>
                  <a:schemeClr val="dk1"/>
                </a:solidFill>
                <a:latin typeface="Calibri"/>
                <a:ea typeface="Calibri"/>
                <a:cs typeface="Calibri"/>
                <a:sym typeface="Calibri"/>
              </a:rPr>
            </a:br>
            <a:r>
              <a:rPr b="0" i="1" lang="es-CO" sz="2380" u="none" cap="none" strike="noStrike">
                <a:solidFill>
                  <a:schemeClr val="dk1"/>
                </a:solidFill>
                <a:latin typeface="Calibri"/>
                <a:ea typeface="Calibri"/>
                <a:cs typeface="Calibri"/>
                <a:sym typeface="Calibri"/>
              </a:rPr>
              <a:t>    }</a:t>
            </a:r>
            <a:endParaRPr b="0" i="0" sz="2380" u="none" cap="none" strike="noStrike">
              <a:solidFill>
                <a:schemeClr val="dk1"/>
              </a:solidFill>
              <a:latin typeface="Calibri"/>
              <a:ea typeface="Calibri"/>
              <a:cs typeface="Calibri"/>
              <a:sym typeface="Calibri"/>
            </a:endParaRPr>
          </a:p>
        </p:txBody>
      </p:sp>
      <p:sp>
        <p:nvSpPr>
          <p:cNvPr id="385" name="Google Shape;385;p47"/>
          <p:cNvSpPr txBox="1"/>
          <p:nvPr>
            <p:ph idx="4294967295" type="body"/>
          </p:nvPr>
        </p:nvSpPr>
        <p:spPr>
          <a:xfrm>
            <a:off x="822960" y="1077606"/>
            <a:ext cx="5509260" cy="5472112"/>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2590"/>
              <a:buFont typeface="Arial"/>
              <a:buNone/>
            </a:pPr>
            <a:r>
              <a:rPr b="1" i="0" lang="es-CO" sz="2590" u="none" cap="none" strike="noStrike">
                <a:solidFill>
                  <a:schemeClr val="dk1"/>
                </a:solidFill>
                <a:latin typeface="Calibri"/>
                <a:ea typeface="Calibri"/>
                <a:cs typeface="Calibri"/>
                <a:sym typeface="Calibri"/>
              </a:rPr>
              <a:t>try - catch – finally:</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En ocasiones es imprescindible manejar el comportamiento de nuestra aplicación cuando surge un error.  Al tratar de convertir una variable o leer un valor null.</a:t>
            </a:r>
            <a:endParaRPr/>
          </a:p>
          <a:p>
            <a:pPr indent="0" lvl="0" marL="0" marR="0" rtl="0" algn="just">
              <a:lnSpc>
                <a:spcPct val="70000"/>
              </a:lnSpc>
              <a:spcBef>
                <a:spcPts val="1000"/>
              </a:spcBef>
              <a:spcAft>
                <a:spcPts val="0"/>
              </a:spcAft>
              <a:buClr>
                <a:schemeClr val="dk1"/>
              </a:buClr>
              <a:buSzPts val="2590"/>
              <a:buFont typeface="Arial"/>
              <a:buNone/>
            </a:pPr>
            <a:r>
              <a:rPr b="0" i="0" lang="es-CO" sz="2590" u="none" cap="none" strike="noStrike">
                <a:solidFill>
                  <a:schemeClr val="dk1"/>
                </a:solidFill>
                <a:latin typeface="Calibri"/>
                <a:ea typeface="Calibri"/>
                <a:cs typeface="Calibri"/>
                <a:sym typeface="Calibri"/>
              </a:rPr>
              <a:t>El error mas comun es intentar dividir por cero.</a:t>
            </a:r>
            <a:endParaRPr/>
          </a:p>
          <a:p>
            <a:pPr indent="0" lvl="0" marL="0" marR="0" rtl="0" algn="l">
              <a:lnSpc>
                <a:spcPct val="70000"/>
              </a:lnSpc>
              <a:spcBef>
                <a:spcPts val="1000"/>
              </a:spcBef>
              <a:spcAft>
                <a:spcPts val="0"/>
              </a:spcAft>
              <a:buClr>
                <a:schemeClr val="dk1"/>
              </a:buClr>
              <a:buSzPts val="2590"/>
              <a:buFont typeface="Arial"/>
              <a:buNone/>
            </a:pPr>
            <a:r>
              <a:rPr b="0" i="1" lang="es-CO" sz="2590" u="none" cap="none" strike="noStrike">
                <a:solidFill>
                  <a:schemeClr val="dk1"/>
                </a:solidFill>
                <a:latin typeface="Calibri"/>
                <a:ea typeface="Calibri"/>
                <a:cs typeface="Calibri"/>
                <a:sym typeface="Calibri"/>
              </a:rPr>
              <a:t>try</a:t>
            </a:r>
            <a:br>
              <a:rPr b="0" i="1" lang="es-CO" sz="2590" u="none" cap="none" strike="noStrike">
                <a:solidFill>
                  <a:schemeClr val="dk1"/>
                </a:solidFill>
                <a:latin typeface="Calibri"/>
                <a:ea typeface="Calibri"/>
                <a:cs typeface="Calibri"/>
                <a:sym typeface="Calibri"/>
              </a:rPr>
            </a:br>
            <a:r>
              <a:rPr b="0" i="1" lang="es-CO" sz="2590" u="none" cap="none" strike="noStrike">
                <a:solidFill>
                  <a:schemeClr val="dk1"/>
                </a:solidFill>
                <a:latin typeface="Calibri"/>
                <a:ea typeface="Calibri"/>
                <a:cs typeface="Calibri"/>
                <a:sym typeface="Calibri"/>
              </a:rPr>
              <a:t>    {</a:t>
            </a:r>
            <a:endParaRPr/>
          </a:p>
          <a:p>
            <a:pPr indent="0" lvl="0" marL="0" marR="0" rtl="0" algn="l">
              <a:lnSpc>
                <a:spcPct val="70000"/>
              </a:lnSpc>
              <a:spcBef>
                <a:spcPts val="1000"/>
              </a:spcBef>
              <a:spcAft>
                <a:spcPts val="0"/>
              </a:spcAft>
              <a:buClr>
                <a:schemeClr val="dk1"/>
              </a:buClr>
              <a:buSzPts val="2590"/>
              <a:buFont typeface="Arial"/>
              <a:buNone/>
            </a:pPr>
            <a:r>
              <a:rPr b="0" i="1" lang="es-CO" sz="2590" u="none" cap="none" strike="noStrike">
                <a:solidFill>
                  <a:schemeClr val="dk1"/>
                </a:solidFill>
                <a:latin typeface="Calibri"/>
                <a:ea typeface="Calibri"/>
                <a:cs typeface="Calibri"/>
                <a:sym typeface="Calibri"/>
              </a:rPr>
              <a:t>Int i= 10;</a:t>
            </a:r>
            <a:endParaRPr/>
          </a:p>
          <a:p>
            <a:pPr indent="0" lvl="0" marL="0" marR="0" rtl="0" algn="l">
              <a:lnSpc>
                <a:spcPct val="70000"/>
              </a:lnSpc>
              <a:spcBef>
                <a:spcPts val="1000"/>
              </a:spcBef>
              <a:spcAft>
                <a:spcPts val="0"/>
              </a:spcAft>
              <a:buClr>
                <a:schemeClr val="dk1"/>
              </a:buClr>
              <a:buSzPts val="2590"/>
              <a:buFont typeface="Arial"/>
              <a:buNone/>
            </a:pPr>
            <a:r>
              <a:rPr b="0" i="1" lang="es-CO" sz="2590" u="none" cap="none" strike="noStrike">
                <a:solidFill>
                  <a:schemeClr val="dk1"/>
                </a:solidFill>
                <a:latin typeface="Calibri"/>
                <a:ea typeface="Calibri"/>
                <a:cs typeface="Calibri"/>
                <a:sym typeface="Calibri"/>
              </a:rPr>
              <a:t>I = i/0;</a:t>
            </a:r>
            <a:br>
              <a:rPr b="0" i="1" lang="es-CO" sz="2590" u="none" cap="none" strike="noStrike">
                <a:solidFill>
                  <a:schemeClr val="dk1"/>
                </a:solidFill>
                <a:latin typeface="Calibri"/>
                <a:ea typeface="Calibri"/>
                <a:cs typeface="Calibri"/>
                <a:sym typeface="Calibri"/>
              </a:rPr>
            </a:br>
            <a:r>
              <a:rPr b="0" i="1" lang="es-CO" sz="2590" u="none" cap="none" strike="noStrike">
                <a:solidFill>
                  <a:schemeClr val="dk1"/>
                </a:solidFill>
                <a:latin typeface="Calibri"/>
                <a:ea typeface="Calibri"/>
                <a:cs typeface="Calibri"/>
                <a:sym typeface="Calibri"/>
              </a:rPr>
              <a:t>    }</a:t>
            </a:r>
            <a:br>
              <a:rPr b="0" i="1" lang="es-CO" sz="2590" u="none" cap="none" strike="noStrike">
                <a:solidFill>
                  <a:schemeClr val="dk1"/>
                </a:solidFill>
                <a:latin typeface="Calibri"/>
                <a:ea typeface="Calibri"/>
                <a:cs typeface="Calibri"/>
                <a:sym typeface="Calibri"/>
              </a:rPr>
            </a:br>
            <a:r>
              <a:rPr b="0" i="1" lang="es-CO" sz="2590" u="none" cap="none" strike="noStrike">
                <a:solidFill>
                  <a:schemeClr val="dk1"/>
                </a:solidFill>
                <a:latin typeface="Calibri"/>
                <a:ea typeface="Calibri"/>
                <a:cs typeface="Calibri"/>
                <a:sym typeface="Calibri"/>
              </a:rPr>
              <a:t>    catch (Exception ex)</a:t>
            </a:r>
            <a:br>
              <a:rPr b="0" i="1" lang="es-CO" sz="2590" u="none" cap="none" strike="noStrike">
                <a:solidFill>
                  <a:schemeClr val="dk1"/>
                </a:solidFill>
                <a:latin typeface="Calibri"/>
                <a:ea typeface="Calibri"/>
                <a:cs typeface="Calibri"/>
                <a:sym typeface="Calibri"/>
              </a:rPr>
            </a:br>
            <a:r>
              <a:rPr b="0" i="1" lang="es-CO" sz="2590" u="none" cap="none" strike="noStrike">
                <a:solidFill>
                  <a:schemeClr val="dk1"/>
                </a:solidFill>
                <a:latin typeface="Calibri"/>
                <a:ea typeface="Calibri"/>
                <a:cs typeface="Calibri"/>
                <a:sym typeface="Calibri"/>
              </a:rPr>
              <a:t>    {</a:t>
            </a:r>
            <a:br>
              <a:rPr b="0" i="1" lang="es-CO" sz="2590" u="none" cap="none" strike="noStrike">
                <a:solidFill>
                  <a:schemeClr val="dk1"/>
                </a:solidFill>
                <a:latin typeface="Calibri"/>
                <a:ea typeface="Calibri"/>
                <a:cs typeface="Calibri"/>
                <a:sym typeface="Calibri"/>
              </a:rPr>
            </a:br>
            <a:r>
              <a:rPr b="0" i="1" lang="es-CO" sz="2590" u="none" cap="none" strike="noStrike">
                <a:solidFill>
                  <a:schemeClr val="dk1"/>
                </a:solidFill>
                <a:latin typeface="Calibri"/>
                <a:ea typeface="Calibri"/>
                <a:cs typeface="Calibri"/>
                <a:sym typeface="Calibri"/>
              </a:rPr>
              <a:t>        console.writeline( ex.Message);</a:t>
            </a:r>
            <a:br>
              <a:rPr b="0" i="1" lang="es-CO" sz="2590" u="none" cap="none" strike="noStrike">
                <a:solidFill>
                  <a:schemeClr val="dk1"/>
                </a:solidFill>
                <a:latin typeface="Calibri"/>
                <a:ea typeface="Calibri"/>
                <a:cs typeface="Calibri"/>
                <a:sym typeface="Calibri"/>
              </a:rPr>
            </a:br>
            <a:r>
              <a:rPr b="0" i="1" lang="es-CO" sz="2590" u="none" cap="none" strike="noStrike">
                <a:solidFill>
                  <a:schemeClr val="dk1"/>
                </a:solidFill>
                <a:latin typeface="Calibri"/>
                <a:ea typeface="Calibri"/>
                <a:cs typeface="Calibri"/>
                <a:sym typeface="Calibri"/>
              </a:rPr>
              <a:t>    }</a:t>
            </a:r>
            <a:endParaRPr b="0" i="0" sz="259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590"/>
              <a:buFont typeface="Arial"/>
              <a:buNone/>
            </a:pPr>
            <a:r>
              <a:t/>
            </a:r>
            <a:endParaRPr b="1" i="0" sz="259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2590"/>
              <a:buFont typeface="Arial"/>
              <a:buNone/>
            </a:pPr>
            <a:r>
              <a:t/>
            </a:r>
            <a:endParaRPr b="0" i="0" sz="259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CONTROL Y GESTIÓN DE ERRORES</a:t>
            </a:r>
            <a:endParaRPr b="1" i="0" sz="4400" u="none" cap="none" strike="noStrike">
              <a:solidFill>
                <a:schemeClr val="accent1"/>
              </a:solidFill>
              <a:latin typeface="Calibri"/>
              <a:ea typeface="Calibri"/>
              <a:cs typeface="Calibri"/>
              <a:sym typeface="Calibri"/>
            </a:endParaRPr>
          </a:p>
        </p:txBody>
      </p:sp>
      <p:sp>
        <p:nvSpPr>
          <p:cNvPr id="392" name="Google Shape;392;p48"/>
          <p:cNvSpPr txBox="1"/>
          <p:nvPr>
            <p:ph idx="1" type="body"/>
          </p:nvPr>
        </p:nvSpPr>
        <p:spPr>
          <a:xfrm>
            <a:off x="633415" y="1304617"/>
            <a:ext cx="5401625" cy="5036362"/>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chemeClr val="dk1"/>
              </a:buClr>
              <a:buSzPts val="2800"/>
              <a:buFont typeface="Arial"/>
              <a:buNone/>
            </a:pPr>
            <a:r>
              <a:rPr b="1" i="0" lang="es-CO" sz="2800" u="none" cap="none" strike="noStrike">
                <a:solidFill>
                  <a:schemeClr val="dk1"/>
                </a:solidFill>
                <a:latin typeface="Calibri"/>
                <a:ea typeface="Calibri"/>
                <a:cs typeface="Calibri"/>
                <a:sym typeface="Calibri"/>
              </a:rPr>
              <a:t>Problema 1:</a:t>
            </a:r>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Controlar y mostrar el error que captura el catch cuando se intenta dividir por cero, tambien imprimir la propiedad stack trace de la exepcion.</a:t>
            </a:r>
            <a:endParaRPr b="0" i="0" sz="280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800"/>
              <a:buFont typeface="Arial"/>
              <a:buNone/>
            </a:pPr>
            <a:r>
              <a:t/>
            </a:r>
            <a:endParaRPr b="1" i="0" sz="280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800"/>
              <a:buFont typeface="Arial"/>
              <a:buNone/>
            </a:pPr>
            <a:r>
              <a:rPr b="1" i="0" lang="es-CO" sz="2800" u="none" cap="none" strike="noStrike">
                <a:solidFill>
                  <a:schemeClr val="dk1"/>
                </a:solidFill>
                <a:latin typeface="Calibri"/>
                <a:ea typeface="Calibri"/>
                <a:cs typeface="Calibri"/>
                <a:sym typeface="Calibri"/>
              </a:rPr>
              <a:t>Problema 2:</a:t>
            </a:r>
            <a:endParaRPr/>
          </a:p>
          <a:p>
            <a:pPr indent="0" lvl="0" marL="0" marR="0" rtl="0" algn="just">
              <a:lnSpc>
                <a:spcPct val="80000"/>
              </a:lnSpc>
              <a:spcBef>
                <a:spcPts val="1000"/>
              </a:spcBef>
              <a:spcAft>
                <a:spcPts val="0"/>
              </a:spcAft>
              <a:buClr>
                <a:schemeClr val="dk1"/>
              </a:buClr>
              <a:buSzPts val="2800"/>
              <a:buFont typeface="Arial"/>
              <a:buNone/>
            </a:pPr>
            <a:r>
              <a:rPr b="0" i="0" lang="es-CO" sz="2800" u="none" cap="none" strike="noStrike">
                <a:solidFill>
                  <a:schemeClr val="dk1"/>
                </a:solidFill>
                <a:latin typeface="Calibri"/>
                <a:ea typeface="Calibri"/>
                <a:cs typeface="Calibri"/>
                <a:sym typeface="Calibri"/>
              </a:rPr>
              <a:t>Desarrollar un programa que muestre la tabla de multiplicar del 5 (del 5 al 50) no olvidar el manejo de errores.</a:t>
            </a:r>
            <a:endParaRPr b="1" i="0" sz="280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just">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93" name="Google Shape;393;p48"/>
          <p:cNvSpPr txBox="1"/>
          <p:nvPr/>
        </p:nvSpPr>
        <p:spPr>
          <a:xfrm>
            <a:off x="6332220" y="1441777"/>
            <a:ext cx="5226370" cy="5036362"/>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800"/>
              <a:buFont typeface="Arial"/>
              <a:buNone/>
            </a:pPr>
            <a:r>
              <a:rPr b="1" lang="es-CO" sz="2800">
                <a:solidFill>
                  <a:schemeClr val="dk1"/>
                </a:solidFill>
                <a:latin typeface="Calibri"/>
                <a:ea typeface="Calibri"/>
                <a:cs typeface="Calibri"/>
                <a:sym typeface="Calibri"/>
              </a:rPr>
              <a:t>Problema 3:</a:t>
            </a:r>
            <a:endParaRPr/>
          </a:p>
          <a:p>
            <a:pPr indent="0" lvl="0" marL="0" marR="0" rtl="0" algn="l">
              <a:lnSpc>
                <a:spcPct val="80000"/>
              </a:lnSpc>
              <a:spcBef>
                <a:spcPts val="1000"/>
              </a:spcBef>
              <a:spcAft>
                <a:spcPts val="0"/>
              </a:spcAft>
              <a:buClr>
                <a:schemeClr val="dk1"/>
              </a:buClr>
              <a:buSzPts val="2800"/>
              <a:buFont typeface="Arial"/>
              <a:buNone/>
            </a:pPr>
            <a:r>
              <a:rPr lang="es-CO" sz="2800">
                <a:solidFill>
                  <a:schemeClr val="dk1"/>
                </a:solidFill>
                <a:latin typeface="Calibri"/>
                <a:ea typeface="Calibri"/>
                <a:cs typeface="Calibri"/>
                <a:sym typeface="Calibri"/>
              </a:rPr>
              <a:t>Controlar y mostrar el error que captura el catch cuando se intenta dividir por cero, tambien imprimir la propiedad stack trace de la exepcion.</a:t>
            </a:r>
            <a:endParaRPr sz="2800">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2800"/>
              <a:buFont typeface="Arial"/>
              <a:buNone/>
            </a:pPr>
            <a:r>
              <a:t/>
            </a:r>
            <a:endParaRPr b="1" sz="2800">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2800"/>
              <a:buFont typeface="Arial"/>
              <a:buNone/>
            </a:pPr>
            <a:r>
              <a:rPr b="1" lang="es-CO" sz="2800">
                <a:solidFill>
                  <a:schemeClr val="dk1"/>
                </a:solidFill>
                <a:latin typeface="Calibri"/>
                <a:ea typeface="Calibri"/>
                <a:cs typeface="Calibri"/>
                <a:sym typeface="Calibri"/>
              </a:rPr>
              <a:t>Problema 4:</a:t>
            </a:r>
            <a:endParaRPr/>
          </a:p>
          <a:p>
            <a:pPr indent="0" lvl="0" marL="0" marR="0" rtl="0" algn="l">
              <a:lnSpc>
                <a:spcPct val="80000"/>
              </a:lnSpc>
              <a:spcBef>
                <a:spcPts val="1000"/>
              </a:spcBef>
              <a:spcAft>
                <a:spcPts val="0"/>
              </a:spcAft>
              <a:buClr>
                <a:schemeClr val="dk1"/>
              </a:buClr>
              <a:buSzPts val="2800"/>
              <a:buFont typeface="Arial"/>
              <a:buNone/>
            </a:pPr>
            <a:r>
              <a:rPr lang="es-CO" sz="2800">
                <a:solidFill>
                  <a:schemeClr val="dk1"/>
                </a:solidFill>
                <a:latin typeface="Calibri"/>
                <a:ea typeface="Calibri"/>
                <a:cs typeface="Calibri"/>
                <a:sym typeface="Calibri"/>
              </a:rPr>
              <a:t>Desarrollar un programa que muestre la tabla de multiplicar del 5 (del 5 al 50) no olvidar el manejo de errores.</a:t>
            </a:r>
            <a:endParaRPr b="1" sz="2800">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9"/>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2800" u="none" cap="none" strike="noStrike">
                <a:solidFill>
                  <a:srgbClr val="AD3333"/>
                </a:solidFill>
                <a:latin typeface="Calibri"/>
                <a:ea typeface="Calibri"/>
                <a:cs typeface="Calibri"/>
                <a:sym typeface="Calibri"/>
              </a:rPr>
              <a:t>APLICACIONES WEB</a:t>
            </a:r>
            <a:endParaRPr/>
          </a:p>
        </p:txBody>
      </p:sp>
      <p:sp>
        <p:nvSpPr>
          <p:cNvPr id="399" name="Google Shape;399;p49"/>
          <p:cNvSpPr txBox="1"/>
          <p:nvPr/>
        </p:nvSpPr>
        <p:spPr>
          <a:xfrm>
            <a:off x="2187989" y="1521774"/>
            <a:ext cx="2846126" cy="27392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4400">
                <a:solidFill>
                  <a:schemeClr val="dk1"/>
                </a:solidFill>
                <a:latin typeface="Calibri"/>
                <a:ea typeface="Calibri"/>
                <a:cs typeface="Calibri"/>
                <a:sym typeface="Calibri"/>
              </a:rPr>
              <a:t>Web Stack</a:t>
            </a:r>
            <a:endParaRPr b="1" sz="4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3200"/>
              <a:buFont typeface="Arial"/>
              <a:buChar char="•"/>
            </a:pPr>
            <a:r>
              <a:rPr lang="es-CO" sz="3200">
                <a:solidFill>
                  <a:schemeClr val="dk1"/>
                </a:solidFill>
                <a:latin typeface="Calibri"/>
                <a:ea typeface="Calibri"/>
                <a:cs typeface="Calibri"/>
                <a:sym typeface="Calibri"/>
              </a:rPr>
              <a:t>HTML 5</a:t>
            </a:r>
            <a:endParaRPr/>
          </a:p>
          <a:p>
            <a:pPr indent="-285750" lvl="0" marL="285750" marR="0" rtl="0" algn="l">
              <a:spcBef>
                <a:spcPts val="0"/>
              </a:spcBef>
              <a:spcAft>
                <a:spcPts val="0"/>
              </a:spcAft>
              <a:buClr>
                <a:schemeClr val="dk1"/>
              </a:buClr>
              <a:buSzPts val="3200"/>
              <a:buFont typeface="Arial"/>
              <a:buChar char="•"/>
            </a:pPr>
            <a:r>
              <a:rPr lang="es-CO" sz="3200">
                <a:solidFill>
                  <a:schemeClr val="dk1"/>
                </a:solidFill>
                <a:latin typeface="Calibri"/>
                <a:ea typeface="Calibri"/>
                <a:cs typeface="Calibri"/>
                <a:sym typeface="Calibri"/>
              </a:rPr>
              <a:t>CSS 3</a:t>
            </a:r>
            <a:endParaRPr/>
          </a:p>
          <a:p>
            <a:pPr indent="-285750" lvl="0" marL="285750" marR="0" rtl="0" algn="l">
              <a:spcBef>
                <a:spcPts val="0"/>
              </a:spcBef>
              <a:spcAft>
                <a:spcPts val="0"/>
              </a:spcAft>
              <a:buClr>
                <a:schemeClr val="dk1"/>
              </a:buClr>
              <a:buSzPts val="3200"/>
              <a:buFont typeface="Arial"/>
              <a:buChar char="•"/>
            </a:pPr>
            <a:r>
              <a:rPr lang="es-CO" sz="3200">
                <a:solidFill>
                  <a:schemeClr val="dk1"/>
                </a:solidFill>
                <a:latin typeface="Calibri"/>
                <a:ea typeface="Calibri"/>
                <a:cs typeface="Calibri"/>
                <a:sym typeface="Calibri"/>
              </a:rPr>
              <a:t>JS</a:t>
            </a:r>
            <a:endParaRPr/>
          </a:p>
          <a:p>
            <a:pPr indent="-285750" lvl="0" marL="285750" marR="0" rtl="0" algn="l">
              <a:spcBef>
                <a:spcPts val="0"/>
              </a:spcBef>
              <a:spcAft>
                <a:spcPts val="0"/>
              </a:spcAft>
              <a:buClr>
                <a:schemeClr val="dk1"/>
              </a:buClr>
              <a:buSzPts val="3200"/>
              <a:buFont typeface="Arial"/>
              <a:buChar char="•"/>
            </a:pPr>
            <a:r>
              <a:rPr lang="es-CO" sz="3200">
                <a:solidFill>
                  <a:schemeClr val="dk1"/>
                </a:solidFill>
                <a:latin typeface="Calibri"/>
                <a:ea typeface="Calibri"/>
                <a:cs typeface="Calibri"/>
                <a:sym typeface="Calibri"/>
              </a:rPr>
              <a:t>frameworks</a:t>
            </a:r>
            <a:endParaRPr/>
          </a:p>
        </p:txBody>
      </p:sp>
      <p:sp>
        <p:nvSpPr>
          <p:cNvPr id="400" name="Google Shape;400;p49"/>
          <p:cNvSpPr txBox="1"/>
          <p:nvPr/>
        </p:nvSpPr>
        <p:spPr>
          <a:xfrm>
            <a:off x="6815778" y="1521774"/>
            <a:ext cx="3111429" cy="47089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O" sz="4400">
                <a:solidFill>
                  <a:schemeClr val="dk1"/>
                </a:solidFill>
                <a:latin typeface="Calibri"/>
                <a:ea typeface="Calibri"/>
                <a:cs typeface="Calibri"/>
                <a:sym typeface="Calibri"/>
              </a:rPr>
              <a:t>.net Stack</a:t>
            </a:r>
            <a:endParaRPr b="1" sz="4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3200"/>
              <a:buFont typeface="Arial"/>
              <a:buChar char="•"/>
            </a:pPr>
            <a:r>
              <a:rPr lang="es-CO" sz="3200">
                <a:solidFill>
                  <a:schemeClr val="dk1"/>
                </a:solidFill>
                <a:latin typeface="Calibri"/>
                <a:ea typeface="Calibri"/>
                <a:cs typeface="Calibri"/>
                <a:sym typeface="Calibri"/>
              </a:rPr>
              <a:t>C#</a:t>
            </a:r>
            <a:endParaRPr/>
          </a:p>
          <a:p>
            <a:pPr indent="-285750" lvl="0" marL="285750" marR="0" rtl="0" algn="l">
              <a:spcBef>
                <a:spcPts val="0"/>
              </a:spcBef>
              <a:spcAft>
                <a:spcPts val="0"/>
              </a:spcAft>
              <a:buClr>
                <a:schemeClr val="dk1"/>
              </a:buClr>
              <a:buSzPts val="3200"/>
              <a:buFont typeface="Arial"/>
              <a:buChar char="•"/>
            </a:pPr>
            <a:r>
              <a:rPr lang="es-CO" sz="3200">
                <a:solidFill>
                  <a:schemeClr val="dk1"/>
                </a:solidFill>
                <a:latin typeface="Calibri"/>
                <a:ea typeface="Calibri"/>
                <a:cs typeface="Calibri"/>
                <a:sym typeface="Calibri"/>
              </a:rPr>
              <a:t>ASP.Net</a:t>
            </a:r>
            <a:endParaRPr sz="3200">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WebForms</a:t>
            </a:r>
            <a:endParaRPr b="0" i="0" sz="32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Web Pages</a:t>
            </a:r>
            <a:endParaRPr b="0" i="0" sz="32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MVC</a:t>
            </a:r>
            <a:endParaRPr/>
          </a:p>
          <a:p>
            <a:pPr indent="-285750" lvl="0" marL="285750" marR="0" rtl="0" algn="l">
              <a:spcBef>
                <a:spcPts val="0"/>
              </a:spcBef>
              <a:spcAft>
                <a:spcPts val="0"/>
              </a:spcAft>
              <a:buClr>
                <a:schemeClr val="dk1"/>
              </a:buClr>
              <a:buSzPts val="3200"/>
              <a:buFont typeface="Arial"/>
              <a:buChar char="•"/>
            </a:pPr>
            <a:r>
              <a:rPr lang="es-CO" sz="3200">
                <a:solidFill>
                  <a:schemeClr val="dk1"/>
                </a:solidFill>
                <a:latin typeface="Calibri"/>
                <a:ea typeface="Calibri"/>
                <a:cs typeface="Calibri"/>
                <a:sym typeface="Calibri"/>
              </a:rPr>
              <a:t>.net Framework</a:t>
            </a:r>
            <a:endParaRPr/>
          </a:p>
          <a:p>
            <a:pPr indent="-285750" lvl="0" marL="285750" marR="0" rtl="0" algn="l">
              <a:spcBef>
                <a:spcPts val="0"/>
              </a:spcBef>
              <a:spcAft>
                <a:spcPts val="0"/>
              </a:spcAft>
              <a:buClr>
                <a:schemeClr val="dk1"/>
              </a:buClr>
              <a:buSzPts val="3200"/>
              <a:buFont typeface="Arial"/>
              <a:buChar char="•"/>
            </a:pPr>
            <a:r>
              <a:rPr lang="es-CO" sz="3200">
                <a:solidFill>
                  <a:schemeClr val="dk1"/>
                </a:solidFill>
                <a:latin typeface="Calibri"/>
                <a:ea typeface="Calibri"/>
                <a:cs typeface="Calibri"/>
                <a:sym typeface="Calibri"/>
              </a:rPr>
              <a:t>Librerias</a:t>
            </a:r>
            <a:endParaRPr sz="3200">
              <a:solidFill>
                <a:schemeClr val="dk1"/>
              </a:solidFill>
              <a:latin typeface="Calibri"/>
              <a:ea typeface="Calibri"/>
              <a:cs typeface="Calibri"/>
              <a:sym typeface="Calibri"/>
            </a:endParaRPr>
          </a:p>
          <a:p>
            <a:pPr indent="-82550" lvl="0" marL="285750" marR="0" rtl="0" algn="l">
              <a:spcBef>
                <a:spcPts val="0"/>
              </a:spcBef>
              <a:spcAft>
                <a:spcPts val="0"/>
              </a:spcAft>
              <a:buClr>
                <a:schemeClr val="dk1"/>
              </a:buClr>
              <a:buSzPts val="3200"/>
              <a:buFont typeface="Arial"/>
              <a:buNone/>
            </a:pPr>
            <a:r>
              <a:t/>
            </a:r>
            <a:endParaRPr sz="3200">
              <a:solidFill>
                <a:schemeClr val="dk1"/>
              </a:solidFill>
              <a:latin typeface="Calibri"/>
              <a:ea typeface="Calibri"/>
              <a:cs typeface="Calibri"/>
              <a:sym typeface="Calibri"/>
            </a:endParaRPr>
          </a:p>
        </p:txBody>
      </p:sp>
      <p:pic>
        <p:nvPicPr>
          <p:cNvPr id="401" name="Google Shape;401;p49"/>
          <p:cNvPicPr preferRelativeResize="0"/>
          <p:nvPr/>
        </p:nvPicPr>
        <p:blipFill rotWithShape="1">
          <a:blip r:embed="rId3">
            <a:alphaModFix/>
          </a:blip>
          <a:srcRect b="0" l="0" r="0" t="0"/>
          <a:stretch/>
        </p:blipFill>
        <p:spPr>
          <a:xfrm>
            <a:off x="2187989" y="4618370"/>
            <a:ext cx="3583078" cy="16123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0"/>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2800" u="none" cap="none" strike="noStrike">
                <a:solidFill>
                  <a:srgbClr val="AD3333"/>
                </a:solidFill>
                <a:latin typeface="Calibri"/>
                <a:ea typeface="Calibri"/>
                <a:cs typeface="Calibri"/>
                <a:sym typeface="Calibri"/>
              </a:rPr>
              <a:t>Backend</a:t>
            </a:r>
            <a:endParaRPr b="1" i="0" sz="2800" u="none" cap="none" strike="noStrike">
              <a:solidFill>
                <a:srgbClr val="AD3333"/>
              </a:solidFill>
              <a:latin typeface="Calibri"/>
              <a:ea typeface="Calibri"/>
              <a:cs typeface="Calibri"/>
              <a:sym typeface="Calibri"/>
            </a:endParaRPr>
          </a:p>
        </p:txBody>
      </p:sp>
      <p:sp>
        <p:nvSpPr>
          <p:cNvPr id="407" name="Google Shape;407;p50"/>
          <p:cNvSpPr txBox="1"/>
          <p:nvPr/>
        </p:nvSpPr>
        <p:spPr>
          <a:xfrm>
            <a:off x="2040506" y="2979175"/>
            <a:ext cx="5736810"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3600">
                <a:solidFill>
                  <a:schemeClr val="dk1"/>
                </a:solidFill>
                <a:latin typeface="Calibri"/>
                <a:ea typeface="Calibri"/>
                <a:cs typeface="Calibri"/>
                <a:sym typeface="Calibri"/>
              </a:rPr>
              <a:t>Demo ASP.Net Web API</a:t>
            </a:r>
            <a:endParaRPr/>
          </a:p>
          <a:p>
            <a:pPr indent="0" lvl="0" marL="0" marR="0" rtl="0" algn="l">
              <a:spcBef>
                <a:spcPts val="0"/>
              </a:spcBef>
              <a:spcAft>
                <a:spcPts val="0"/>
              </a:spcAft>
              <a:buNone/>
            </a:pPr>
            <a:r>
              <a:rPr lang="es-CO" sz="3600">
                <a:solidFill>
                  <a:schemeClr val="dk1"/>
                </a:solidFill>
                <a:latin typeface="Calibri"/>
                <a:ea typeface="Calibri"/>
                <a:cs typeface="Calibri"/>
                <a:sym typeface="Calibri"/>
              </a:rPr>
              <a:t>Con Json ext de chrome</a:t>
            </a:r>
            <a:endParaRPr sz="36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1"/>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2800" u="none" cap="none" strike="noStrike">
                <a:solidFill>
                  <a:srgbClr val="AD3333"/>
                </a:solidFill>
                <a:latin typeface="Calibri"/>
                <a:ea typeface="Calibri"/>
                <a:cs typeface="Calibri"/>
                <a:sym typeface="Calibri"/>
              </a:rPr>
              <a:t>Website</a:t>
            </a:r>
            <a:endParaRPr b="1" i="0" sz="2800" u="none" cap="none" strike="noStrike">
              <a:solidFill>
                <a:srgbClr val="AD3333"/>
              </a:solidFill>
              <a:latin typeface="Calibri"/>
              <a:ea typeface="Calibri"/>
              <a:cs typeface="Calibri"/>
              <a:sym typeface="Calibri"/>
            </a:endParaRPr>
          </a:p>
        </p:txBody>
      </p:sp>
      <p:sp>
        <p:nvSpPr>
          <p:cNvPr id="413" name="Google Shape;413;p51"/>
          <p:cNvSpPr txBox="1"/>
          <p:nvPr/>
        </p:nvSpPr>
        <p:spPr>
          <a:xfrm>
            <a:off x="2040506" y="2979175"/>
            <a:ext cx="573681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3600">
                <a:solidFill>
                  <a:schemeClr val="dk1"/>
                </a:solidFill>
                <a:latin typeface="Calibri"/>
                <a:ea typeface="Calibri"/>
                <a:cs typeface="Calibri"/>
                <a:sym typeface="Calibri"/>
              </a:rPr>
              <a:t>Demo ASP.Net MVC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7" name="Shape 417"/>
        <p:cNvGrpSpPr/>
        <p:nvPr/>
      </p:nvGrpSpPr>
      <p:grpSpPr>
        <a:xfrm>
          <a:off x="0" y="0"/>
          <a:ext cx="0" cy="0"/>
          <a:chOff x="0" y="0"/>
          <a:chExt cx="0" cy="0"/>
        </a:xfrm>
      </p:grpSpPr>
      <p:sp>
        <p:nvSpPr>
          <p:cNvPr id="418" name="Google Shape;418;p52"/>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2800" u="none" cap="none" strike="noStrike">
                <a:solidFill>
                  <a:srgbClr val="AD3333"/>
                </a:solidFill>
                <a:latin typeface="Calibri"/>
                <a:ea typeface="Calibri"/>
                <a:cs typeface="Calibri"/>
                <a:sym typeface="Calibri"/>
              </a:rPr>
              <a:t>Apps para Windows</a:t>
            </a:r>
            <a:endParaRPr/>
          </a:p>
        </p:txBody>
      </p:sp>
      <p:sp>
        <p:nvSpPr>
          <p:cNvPr id="419" name="Google Shape;419;p52"/>
          <p:cNvSpPr txBox="1"/>
          <p:nvPr/>
        </p:nvSpPr>
        <p:spPr>
          <a:xfrm>
            <a:off x="2152651" y="2058652"/>
            <a:ext cx="7944739" cy="3970318"/>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Precargar VS como Admin </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Precargar emulador</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App con botón</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Mostrar botón desde el diseñador</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Mostrar botón desde XAML</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Panel de propiedades</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Ejecutar en Win 10</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Ejecutar en Windows Mobile</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Explicar todo lo que se puede hacer en el emulador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7"/>
          <p:cNvSpPr/>
          <p:nvPr/>
        </p:nvSpPr>
        <p:spPr>
          <a:xfrm>
            <a:off x="3462527" y="1007872"/>
            <a:ext cx="5187696" cy="495198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3" name="Shape 423"/>
        <p:cNvGrpSpPr/>
        <p:nvPr/>
      </p:nvGrpSpPr>
      <p:grpSpPr>
        <a:xfrm>
          <a:off x="0" y="0"/>
          <a:ext cx="0" cy="0"/>
          <a:chOff x="0" y="0"/>
          <a:chExt cx="0" cy="0"/>
        </a:xfrm>
      </p:grpSpPr>
      <p:sp>
        <p:nvSpPr>
          <p:cNvPr id="424" name="Google Shape;424;p53"/>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2800" u="none" cap="none" strike="noStrike">
                <a:solidFill>
                  <a:srgbClr val="AD3333"/>
                </a:solidFill>
                <a:latin typeface="Calibri"/>
                <a:ea typeface="Calibri"/>
                <a:cs typeface="Calibri"/>
                <a:sym typeface="Calibri"/>
              </a:rPr>
              <a:t>Apps para Android</a:t>
            </a:r>
            <a:endParaRPr/>
          </a:p>
        </p:txBody>
      </p:sp>
      <p:sp>
        <p:nvSpPr>
          <p:cNvPr id="425" name="Google Shape;425;p53"/>
          <p:cNvSpPr txBox="1"/>
          <p:nvPr/>
        </p:nvSpPr>
        <p:spPr>
          <a:xfrm>
            <a:off x="2421148" y="1837426"/>
            <a:ext cx="7125733" cy="341632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1"/>
              </a:buClr>
              <a:buSzPts val="3600"/>
              <a:buFont typeface="Arial"/>
              <a:buChar char="•"/>
            </a:pPr>
            <a:r>
              <a:rPr lang="es-CO" sz="3600">
                <a:solidFill>
                  <a:schemeClr val="dk1"/>
                </a:solidFill>
                <a:latin typeface="Calibri"/>
                <a:ea typeface="Calibri"/>
                <a:cs typeface="Calibri"/>
                <a:sym typeface="Calibri"/>
              </a:rPr>
              <a:t>Precargar VS como Admin </a:t>
            </a:r>
            <a:endParaRPr/>
          </a:p>
          <a:p>
            <a:pPr indent="-571500" lvl="0" marL="571500" marR="0" rtl="0" algn="l">
              <a:spcBef>
                <a:spcPts val="0"/>
              </a:spcBef>
              <a:spcAft>
                <a:spcPts val="0"/>
              </a:spcAft>
              <a:buClr>
                <a:schemeClr val="dk1"/>
              </a:buClr>
              <a:buSzPts val="3600"/>
              <a:buFont typeface="Arial"/>
              <a:buChar char="•"/>
            </a:pPr>
            <a:r>
              <a:rPr lang="es-CO" sz="3600">
                <a:solidFill>
                  <a:schemeClr val="dk1"/>
                </a:solidFill>
                <a:latin typeface="Calibri"/>
                <a:ea typeface="Calibri"/>
                <a:cs typeface="Calibri"/>
                <a:sym typeface="Calibri"/>
              </a:rPr>
              <a:t>Precargar emulador Android</a:t>
            </a:r>
            <a:endParaRPr/>
          </a:p>
          <a:p>
            <a:pPr indent="-571500" lvl="0" marL="571500" marR="0" rtl="0" algn="l">
              <a:spcBef>
                <a:spcPts val="0"/>
              </a:spcBef>
              <a:spcAft>
                <a:spcPts val="0"/>
              </a:spcAft>
              <a:buClr>
                <a:schemeClr val="dk1"/>
              </a:buClr>
              <a:buSzPts val="3600"/>
              <a:buFont typeface="Arial"/>
              <a:buChar char="•"/>
            </a:pPr>
            <a:r>
              <a:rPr lang="es-CO" sz="3600">
                <a:solidFill>
                  <a:schemeClr val="dk1"/>
                </a:solidFill>
                <a:latin typeface="Calibri"/>
                <a:ea typeface="Calibri"/>
                <a:cs typeface="Calibri"/>
                <a:sym typeface="Calibri"/>
              </a:rPr>
              <a:t>App con botón</a:t>
            </a:r>
            <a:endParaRPr/>
          </a:p>
          <a:p>
            <a:pPr indent="-571500" lvl="0" marL="571500" marR="0" rtl="0" algn="l">
              <a:spcBef>
                <a:spcPts val="0"/>
              </a:spcBef>
              <a:spcAft>
                <a:spcPts val="0"/>
              </a:spcAft>
              <a:buClr>
                <a:schemeClr val="dk1"/>
              </a:buClr>
              <a:buSzPts val="3600"/>
              <a:buFont typeface="Arial"/>
              <a:buChar char="•"/>
            </a:pPr>
            <a:r>
              <a:rPr lang="es-CO" sz="3600">
                <a:solidFill>
                  <a:schemeClr val="dk1"/>
                </a:solidFill>
                <a:latin typeface="Calibri"/>
                <a:ea typeface="Calibri"/>
                <a:cs typeface="Calibri"/>
                <a:sym typeface="Calibri"/>
              </a:rPr>
              <a:t>Mostrar botón desde el diseñador</a:t>
            </a:r>
            <a:endParaRPr/>
          </a:p>
          <a:p>
            <a:pPr indent="-571500" lvl="0" marL="571500" marR="0" rtl="0" algn="l">
              <a:spcBef>
                <a:spcPts val="0"/>
              </a:spcBef>
              <a:spcAft>
                <a:spcPts val="0"/>
              </a:spcAft>
              <a:buClr>
                <a:schemeClr val="dk1"/>
              </a:buClr>
              <a:buSzPts val="3600"/>
              <a:buFont typeface="Arial"/>
              <a:buChar char="•"/>
            </a:pPr>
            <a:r>
              <a:rPr lang="es-CO" sz="3600">
                <a:solidFill>
                  <a:schemeClr val="dk1"/>
                </a:solidFill>
                <a:latin typeface="Calibri"/>
                <a:ea typeface="Calibri"/>
                <a:cs typeface="Calibri"/>
                <a:sym typeface="Calibri"/>
              </a:rPr>
              <a:t>Ejecutar emulador</a:t>
            </a:r>
            <a:endParaRPr/>
          </a:p>
          <a:p>
            <a:pPr indent="-571500" lvl="0" marL="571500" marR="0" rtl="0" algn="l">
              <a:spcBef>
                <a:spcPts val="0"/>
              </a:spcBef>
              <a:spcAft>
                <a:spcPts val="0"/>
              </a:spcAft>
              <a:buClr>
                <a:schemeClr val="dk1"/>
              </a:buClr>
              <a:buSzPts val="3600"/>
              <a:buFont typeface="Arial"/>
              <a:buChar char="•"/>
            </a:pPr>
            <a:r>
              <a:rPr lang="es-CO" sz="3600">
                <a:solidFill>
                  <a:schemeClr val="dk1"/>
                </a:solidFill>
                <a:latin typeface="Calibri"/>
                <a:ea typeface="Calibri"/>
                <a:cs typeface="Calibri"/>
                <a:sym typeface="Calibri"/>
              </a:rPr>
              <a:t>Pegar código httpClient</a:t>
            </a:r>
            <a:endParaRPr sz="36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4"/>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2800" u="none" cap="none" strike="noStrike">
                <a:solidFill>
                  <a:srgbClr val="AD3333"/>
                </a:solidFill>
                <a:latin typeface="Calibri"/>
                <a:ea typeface="Calibri"/>
                <a:cs typeface="Calibri"/>
                <a:sym typeface="Calibri"/>
              </a:rPr>
              <a:t>C# Multiplataforma</a:t>
            </a:r>
            <a:endParaRPr/>
          </a:p>
        </p:txBody>
      </p:sp>
      <p:sp>
        <p:nvSpPr>
          <p:cNvPr id="431" name="Google Shape;431;p54"/>
          <p:cNvSpPr txBox="1"/>
          <p:nvPr/>
        </p:nvSpPr>
        <p:spPr>
          <a:xfrm>
            <a:off x="1826354" y="2352969"/>
            <a:ext cx="4303871" cy="25545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4000">
                <a:solidFill>
                  <a:schemeClr val="dk1"/>
                </a:solidFill>
                <a:latin typeface="Calibri"/>
                <a:ea typeface="Calibri"/>
                <a:cs typeface="Calibri"/>
                <a:sym typeface="Calibri"/>
              </a:rPr>
              <a:t>Por qué ?</a:t>
            </a:r>
            <a:endParaRPr/>
          </a:p>
          <a:p>
            <a:pPr indent="0" lvl="0" marL="0" marR="0" rtl="0" algn="l">
              <a:spcBef>
                <a:spcPts val="0"/>
              </a:spcBef>
              <a:spcAft>
                <a:spcPts val="0"/>
              </a:spcAft>
              <a:buNone/>
            </a:pPr>
            <a:r>
              <a:rPr lang="es-CO" sz="4000">
                <a:solidFill>
                  <a:schemeClr val="dk1"/>
                </a:solidFill>
                <a:latin typeface="Calibri"/>
                <a:ea typeface="Calibri"/>
                <a:cs typeface="Calibri"/>
                <a:sym typeface="Calibri"/>
              </a:rPr>
              <a:t>Para qué?</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s-CO" sz="4000">
                <a:solidFill>
                  <a:schemeClr val="dk1"/>
                </a:solidFill>
                <a:latin typeface="Calibri"/>
                <a:ea typeface="Calibri"/>
                <a:cs typeface="Calibri"/>
                <a:sym typeface="Calibri"/>
              </a:rPr>
              <a:t>Estado Actual : RC 1</a:t>
            </a:r>
            <a:endParaRPr sz="4000">
              <a:solidFill>
                <a:schemeClr val="dk1"/>
              </a:solidFill>
              <a:latin typeface="Calibri"/>
              <a:ea typeface="Calibri"/>
              <a:cs typeface="Calibri"/>
              <a:sym typeface="Calibri"/>
            </a:endParaRPr>
          </a:p>
        </p:txBody>
      </p:sp>
      <p:pic>
        <p:nvPicPr>
          <p:cNvPr id="432" name="Google Shape;432;p54"/>
          <p:cNvPicPr preferRelativeResize="0"/>
          <p:nvPr/>
        </p:nvPicPr>
        <p:blipFill rotWithShape="1">
          <a:blip r:embed="rId3">
            <a:alphaModFix/>
          </a:blip>
          <a:srcRect b="0" l="0" r="0" t="0"/>
          <a:stretch/>
        </p:blipFill>
        <p:spPr>
          <a:xfrm>
            <a:off x="6201362" y="794760"/>
            <a:ext cx="4466639" cy="51813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5"/>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2800" u="none" cap="none" strike="noStrike">
                <a:solidFill>
                  <a:srgbClr val="AD3333"/>
                </a:solidFill>
                <a:latin typeface="Calibri"/>
                <a:ea typeface="Calibri"/>
                <a:cs typeface="Calibri"/>
                <a:sym typeface="Calibri"/>
              </a:rPr>
              <a:t>Instalar Visual Studio Code</a:t>
            </a:r>
            <a:endParaRPr b="1" i="0" sz="2800" u="none" cap="none" strike="noStrike">
              <a:solidFill>
                <a:srgbClr val="AD3333"/>
              </a:solidFill>
              <a:latin typeface="Calibri"/>
              <a:ea typeface="Calibri"/>
              <a:cs typeface="Calibri"/>
              <a:sym typeface="Calibri"/>
            </a:endParaRPr>
          </a:p>
        </p:txBody>
      </p:sp>
      <p:sp>
        <p:nvSpPr>
          <p:cNvPr id="438" name="Google Shape;438;p55"/>
          <p:cNvSpPr/>
          <p:nvPr/>
        </p:nvSpPr>
        <p:spPr>
          <a:xfrm>
            <a:off x="2152651" y="1690689"/>
            <a:ext cx="7548995" cy="175432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1800">
                <a:solidFill>
                  <a:schemeClr val="dk1"/>
                </a:solidFill>
                <a:latin typeface="Consolas"/>
                <a:ea typeface="Consolas"/>
                <a:cs typeface="Consolas"/>
                <a:sym typeface="Consolas"/>
              </a:rPr>
              <a:t>sudo add-apt-repository ppa:ubuntu-desktop/ubuntu-make</a:t>
            </a:r>
            <a:endParaRPr/>
          </a:p>
          <a:p>
            <a:pPr indent="0" lvl="0" marL="0" marR="0" rtl="0" algn="l">
              <a:spcBef>
                <a:spcPts val="0"/>
              </a:spcBef>
              <a:spcAft>
                <a:spcPts val="0"/>
              </a:spcAft>
              <a:buNone/>
            </a:pPr>
            <a:r>
              <a:rPr lang="es-CO" sz="1800">
                <a:solidFill>
                  <a:schemeClr val="dk1"/>
                </a:solidFill>
                <a:latin typeface="Consolas"/>
                <a:ea typeface="Consolas"/>
                <a:cs typeface="Consolas"/>
                <a:sym typeface="Consolas"/>
              </a:rPr>
              <a:t>sudo apt-get update</a:t>
            </a:r>
            <a:endParaRPr/>
          </a:p>
          <a:p>
            <a:pPr indent="0" lvl="0" marL="0" marR="0" rtl="0" algn="l">
              <a:spcBef>
                <a:spcPts val="0"/>
              </a:spcBef>
              <a:spcAft>
                <a:spcPts val="0"/>
              </a:spcAft>
              <a:buNone/>
            </a:pPr>
            <a:r>
              <a:rPr lang="es-CO" sz="1800">
                <a:solidFill>
                  <a:schemeClr val="dk1"/>
                </a:solidFill>
                <a:latin typeface="Consolas"/>
                <a:ea typeface="Consolas"/>
                <a:cs typeface="Consolas"/>
                <a:sym typeface="Consolas"/>
              </a:rPr>
              <a:t>sudo apt-get install ubuntu-make</a:t>
            </a:r>
            <a:endParaRPr/>
          </a:p>
          <a:p>
            <a:pPr indent="0" lvl="0" marL="0" marR="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marR="0" rtl="0" algn="l">
              <a:spcBef>
                <a:spcPts val="0"/>
              </a:spcBef>
              <a:spcAft>
                <a:spcPts val="0"/>
              </a:spcAft>
              <a:buNone/>
            </a:pPr>
            <a:r>
              <a:rPr lang="es-CO" sz="1800">
                <a:solidFill>
                  <a:schemeClr val="dk1"/>
                </a:solidFill>
                <a:latin typeface="Consolas"/>
                <a:ea typeface="Consolas"/>
                <a:cs typeface="Consolas"/>
                <a:sym typeface="Consolas"/>
              </a:rPr>
              <a:t>sudo umake web visual-studio-code</a:t>
            </a:r>
            <a:endParaRPr/>
          </a:p>
          <a:p>
            <a:pPr indent="0" lvl="0" marL="0" marR="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2800" u="none" cap="none" strike="noStrike">
                <a:solidFill>
                  <a:srgbClr val="AD3333"/>
                </a:solidFill>
                <a:latin typeface="Calibri"/>
                <a:ea typeface="Calibri"/>
                <a:cs typeface="Calibri"/>
                <a:sym typeface="Calibri"/>
              </a:rPr>
              <a:t>Cómo instalar .Net Core</a:t>
            </a:r>
            <a:endParaRPr b="1" i="0" sz="2800" u="none" cap="none" strike="noStrike">
              <a:solidFill>
                <a:srgbClr val="AD3333"/>
              </a:solidFill>
              <a:latin typeface="Calibri"/>
              <a:ea typeface="Calibri"/>
              <a:cs typeface="Calibri"/>
              <a:sym typeface="Calibri"/>
            </a:endParaRPr>
          </a:p>
        </p:txBody>
      </p:sp>
      <p:sp>
        <p:nvSpPr>
          <p:cNvPr id="444" name="Google Shape;444;p56"/>
          <p:cNvSpPr txBox="1"/>
          <p:nvPr/>
        </p:nvSpPr>
        <p:spPr>
          <a:xfrm>
            <a:off x="2152650" y="1971244"/>
            <a:ext cx="738692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2800">
                <a:solidFill>
                  <a:schemeClr val="dk1"/>
                </a:solidFill>
                <a:latin typeface="Calibri"/>
                <a:ea typeface="Calibri"/>
                <a:cs typeface="Calibri"/>
                <a:sym typeface="Calibri"/>
              </a:rPr>
              <a:t>http://dotnet.github.io/getting-started/</a:t>
            </a:r>
            <a:endParaRPr sz="2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7"/>
          <p:cNvSpPr/>
          <p:nvPr/>
        </p:nvSpPr>
        <p:spPr>
          <a:xfrm>
            <a:off x="1924051" y="1683328"/>
            <a:ext cx="7548995" cy="353943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Abrir VS Code</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Presionar F1</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En la caja que se abre escribir ext install y presionar ENTER</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En la lista desplegada buscar C#.</a:t>
            </a:r>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Una vez instalado se reinicia VS code</a:t>
            </a:r>
            <a:endParaRPr sz="2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Al abrir el primer proyecto toma un tiempo descargando algunos componentes.</a:t>
            </a:r>
            <a:endParaRPr sz="2800">
              <a:solidFill>
                <a:schemeClr val="dk1"/>
              </a:solidFill>
              <a:latin typeface="Calibri"/>
              <a:ea typeface="Calibri"/>
              <a:cs typeface="Calibri"/>
              <a:sym typeface="Calibri"/>
            </a:endParaRPr>
          </a:p>
        </p:txBody>
      </p:sp>
      <p:sp>
        <p:nvSpPr>
          <p:cNvPr id="450" name="Google Shape;450;p57"/>
          <p:cNvSpPr txBox="1"/>
          <p:nvPr/>
        </p:nvSpPr>
        <p:spPr>
          <a:xfrm>
            <a:off x="1924050" y="320099"/>
            <a:ext cx="7886700" cy="95798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AD3333"/>
              </a:buClr>
              <a:buSzPts val="4400"/>
              <a:buFont typeface="Calibri"/>
              <a:buNone/>
            </a:pPr>
            <a:r>
              <a:rPr lang="es-CO" sz="4400">
                <a:solidFill>
                  <a:srgbClr val="AD3333"/>
                </a:solidFill>
                <a:latin typeface="Calibri"/>
                <a:ea typeface="Calibri"/>
                <a:cs typeface="Calibri"/>
                <a:sym typeface="Calibri"/>
              </a:rPr>
              <a:t>Habilitar C# en vs code</a:t>
            </a:r>
            <a:endParaRPr sz="4400">
              <a:solidFill>
                <a:srgbClr val="AD3333"/>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8"/>
          <p:cNvSpPr/>
          <p:nvPr/>
        </p:nvSpPr>
        <p:spPr>
          <a:xfrm>
            <a:off x="1924051" y="1683329"/>
            <a:ext cx="7548995" cy="1384995"/>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2800"/>
              <a:buFont typeface="Arial"/>
              <a:buChar char="•"/>
            </a:pPr>
            <a:r>
              <a:rPr lang="es-CO" sz="2800">
                <a:solidFill>
                  <a:schemeClr val="dk1"/>
                </a:solidFill>
                <a:latin typeface="Calibri"/>
                <a:ea typeface="Calibri"/>
                <a:cs typeface="Calibri"/>
                <a:sym typeface="Calibri"/>
              </a:rPr>
              <a:t>Una vez instalado .net Core abrir el folder desde VS Code</a:t>
            </a:r>
            <a:endParaRPr sz="2800">
              <a:solidFill>
                <a:schemeClr val="dk1"/>
              </a:solidFill>
              <a:latin typeface="Calibri"/>
              <a:ea typeface="Calibri"/>
              <a:cs typeface="Calibri"/>
              <a:sym typeface="Calibri"/>
            </a:endParaRPr>
          </a:p>
          <a:p>
            <a:pPr indent="-107950" lvl="0" marL="285750" marR="0" rtl="0" algn="l">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56" name="Google Shape;456;p58"/>
          <p:cNvSpPr txBox="1"/>
          <p:nvPr/>
        </p:nvSpPr>
        <p:spPr>
          <a:xfrm>
            <a:off x="1924050" y="320099"/>
            <a:ext cx="7886700" cy="95798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AD3333"/>
              </a:buClr>
              <a:buSzPts val="4400"/>
              <a:buFont typeface="Calibri"/>
              <a:buNone/>
            </a:pPr>
            <a:r>
              <a:rPr lang="es-CO" sz="4400">
                <a:solidFill>
                  <a:srgbClr val="AD3333"/>
                </a:solidFill>
                <a:latin typeface="Calibri"/>
                <a:ea typeface="Calibri"/>
                <a:cs typeface="Calibri"/>
                <a:sym typeface="Calibri"/>
              </a:rPr>
              <a:t>Hola Mundo en Linux</a:t>
            </a:r>
            <a:endParaRPr sz="4400">
              <a:solidFill>
                <a:srgbClr val="AD3333"/>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0" name="Shape 460"/>
        <p:cNvGrpSpPr/>
        <p:nvPr/>
      </p:nvGrpSpPr>
      <p:grpSpPr>
        <a:xfrm>
          <a:off x="0" y="0"/>
          <a:ext cx="0" cy="0"/>
          <a:chOff x="0" y="0"/>
          <a:chExt cx="0" cy="0"/>
        </a:xfrm>
      </p:grpSpPr>
      <p:sp>
        <p:nvSpPr>
          <p:cNvPr id="461" name="Google Shape;461;p59"/>
          <p:cNvSpPr/>
          <p:nvPr/>
        </p:nvSpPr>
        <p:spPr>
          <a:xfrm>
            <a:off x="1924051" y="1683328"/>
            <a:ext cx="754899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462" name="Google Shape;462;p59"/>
          <p:cNvSpPr txBox="1"/>
          <p:nvPr/>
        </p:nvSpPr>
        <p:spPr>
          <a:xfrm>
            <a:off x="1924050" y="320099"/>
            <a:ext cx="7886700" cy="95798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s-CO" sz="4400">
                <a:solidFill>
                  <a:schemeClr val="dk1"/>
                </a:solidFill>
                <a:latin typeface="Calibri"/>
                <a:ea typeface="Calibri"/>
                <a:cs typeface="Calibri"/>
                <a:sym typeface="Calibri"/>
              </a:rPr>
              <a:t>ASP.Net Core en Linux</a:t>
            </a:r>
            <a:endParaRPr sz="4400">
              <a:solidFill>
                <a:schemeClr val="dk1"/>
              </a:solidFill>
              <a:latin typeface="Calibri"/>
              <a:ea typeface="Calibri"/>
              <a:cs typeface="Calibri"/>
              <a:sym typeface="Calibri"/>
            </a:endParaRPr>
          </a:p>
        </p:txBody>
      </p:sp>
      <p:sp>
        <p:nvSpPr>
          <p:cNvPr id="463" name="Google Shape;463;p59"/>
          <p:cNvSpPr txBox="1"/>
          <p:nvPr/>
        </p:nvSpPr>
        <p:spPr>
          <a:xfrm flipH="1">
            <a:off x="1924051" y="1498662"/>
            <a:ext cx="759679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1800">
                <a:solidFill>
                  <a:schemeClr val="dk1"/>
                </a:solidFill>
                <a:latin typeface="Calibri"/>
                <a:ea typeface="Calibri"/>
                <a:cs typeface="Calibri"/>
                <a:sym typeface="Calibri"/>
              </a:rPr>
              <a:t>https://docs.asp.net/en/latest/getting-started/installing-on-linux.html</a:t>
            </a:r>
            <a:endParaRPr/>
          </a:p>
        </p:txBody>
      </p:sp>
      <p:sp>
        <p:nvSpPr>
          <p:cNvPr id="464" name="Google Shape;464;p59"/>
          <p:cNvSpPr txBox="1"/>
          <p:nvPr/>
        </p:nvSpPr>
        <p:spPr>
          <a:xfrm>
            <a:off x="1924050" y="2452256"/>
            <a:ext cx="4264332"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onsolas"/>
                <a:ea typeface="Consolas"/>
                <a:cs typeface="Consolas"/>
                <a:sym typeface="Consolas"/>
              </a:rPr>
              <a:t>sudo apt-get install make automake libtool curl</a:t>
            </a:r>
            <a:endParaRPr sz="1200">
              <a:solidFill>
                <a:schemeClr val="dk1"/>
              </a:solidFill>
              <a:latin typeface="Consolas"/>
              <a:ea typeface="Consolas"/>
              <a:cs typeface="Consolas"/>
              <a:sym typeface="Consolas"/>
            </a:endParaRPr>
          </a:p>
        </p:txBody>
      </p:sp>
      <p:sp>
        <p:nvSpPr>
          <p:cNvPr id="465" name="Google Shape;465;p59"/>
          <p:cNvSpPr/>
          <p:nvPr/>
        </p:nvSpPr>
        <p:spPr>
          <a:xfrm>
            <a:off x="1924050" y="2869808"/>
            <a:ext cx="8188036" cy="4616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onsolas"/>
                <a:ea typeface="Consolas"/>
                <a:cs typeface="Consolas"/>
                <a:sym typeface="Consolas"/>
              </a:rPr>
              <a:t>curl -sSL </a:t>
            </a:r>
            <a:r>
              <a:rPr lang="es-CO" sz="1050">
                <a:solidFill>
                  <a:schemeClr val="dk1"/>
                </a:solidFill>
                <a:latin typeface="Consolas"/>
                <a:ea typeface="Consolas"/>
                <a:cs typeface="Consolas"/>
                <a:sym typeface="Consolas"/>
              </a:rPr>
              <a:t>https://github.com/libuv/libuv/archive/v1.8.0.tar.gz </a:t>
            </a:r>
            <a:r>
              <a:rPr lang="es-CO" sz="1200">
                <a:solidFill>
                  <a:schemeClr val="dk1"/>
                </a:solidFill>
                <a:latin typeface="Consolas"/>
                <a:ea typeface="Consolas"/>
                <a:cs typeface="Consolas"/>
                <a:sym typeface="Consolas"/>
              </a:rPr>
              <a:t>| sudo tar zxfv - -C </a:t>
            </a:r>
            <a:r>
              <a:rPr lang="es-CO" sz="1050">
                <a:solidFill>
                  <a:schemeClr val="dk1"/>
                </a:solidFill>
                <a:latin typeface="Consolas"/>
                <a:ea typeface="Consolas"/>
                <a:cs typeface="Consolas"/>
                <a:sym typeface="Consolas"/>
              </a:rPr>
              <a:t>/usr/local/src</a:t>
            </a:r>
            <a:endParaRPr sz="1200">
              <a:solidFill>
                <a:schemeClr val="dk1"/>
              </a:solidFill>
              <a:latin typeface="Consolas"/>
              <a:ea typeface="Consolas"/>
              <a:cs typeface="Consolas"/>
              <a:sym typeface="Consolas"/>
            </a:endParaRPr>
          </a:p>
          <a:p>
            <a:pPr indent="0" lvl="0" marL="0" marR="0" rtl="0" algn="l">
              <a:spcBef>
                <a:spcPts val="0"/>
              </a:spcBef>
              <a:spcAft>
                <a:spcPts val="0"/>
              </a:spcAft>
              <a:buNone/>
            </a:pPr>
            <a:r>
              <a:rPr lang="es-CO" sz="1200">
                <a:solidFill>
                  <a:schemeClr val="dk1"/>
                </a:solidFill>
                <a:latin typeface="Consolas"/>
                <a:ea typeface="Consolas"/>
                <a:cs typeface="Consolas"/>
                <a:sym typeface="Consolas"/>
              </a:rPr>
              <a:t>cd </a:t>
            </a:r>
            <a:r>
              <a:rPr lang="es-CO" sz="1050">
                <a:solidFill>
                  <a:schemeClr val="dk1"/>
                </a:solidFill>
                <a:latin typeface="Consolas"/>
                <a:ea typeface="Consolas"/>
                <a:cs typeface="Consolas"/>
                <a:sym typeface="Consolas"/>
              </a:rPr>
              <a:t>/usr/local/src/libuv-1.8.0</a:t>
            </a:r>
            <a:endParaRPr sz="1200">
              <a:solidFill>
                <a:schemeClr val="dk1"/>
              </a:solidFill>
              <a:latin typeface="Consolas"/>
              <a:ea typeface="Consolas"/>
              <a:cs typeface="Consolas"/>
              <a:sym typeface="Consolas"/>
            </a:endParaRPr>
          </a:p>
        </p:txBody>
      </p:sp>
      <p:sp>
        <p:nvSpPr>
          <p:cNvPr id="466" name="Google Shape;466;p59"/>
          <p:cNvSpPr/>
          <p:nvPr/>
        </p:nvSpPr>
        <p:spPr>
          <a:xfrm>
            <a:off x="1924050" y="3472026"/>
            <a:ext cx="8188036" cy="4616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onsolas"/>
                <a:ea typeface="Consolas"/>
                <a:cs typeface="Consolas"/>
                <a:sym typeface="Consolas"/>
              </a:rPr>
              <a:t>sudo sh autogen.sh</a:t>
            </a:r>
            <a:endParaRPr/>
          </a:p>
          <a:p>
            <a:pPr indent="0" lvl="0" marL="0" marR="0" rtl="0" algn="l">
              <a:spcBef>
                <a:spcPts val="0"/>
              </a:spcBef>
              <a:spcAft>
                <a:spcPts val="0"/>
              </a:spcAft>
              <a:buNone/>
            </a:pPr>
            <a:r>
              <a:rPr lang="es-CO" sz="1200">
                <a:solidFill>
                  <a:schemeClr val="dk1"/>
                </a:solidFill>
                <a:latin typeface="Consolas"/>
                <a:ea typeface="Consolas"/>
                <a:cs typeface="Consolas"/>
                <a:sym typeface="Consolas"/>
              </a:rPr>
              <a:t>sudo ./configure</a:t>
            </a:r>
            <a:endParaRPr/>
          </a:p>
        </p:txBody>
      </p:sp>
      <p:sp>
        <p:nvSpPr>
          <p:cNvPr id="467" name="Google Shape;467;p59"/>
          <p:cNvSpPr/>
          <p:nvPr/>
        </p:nvSpPr>
        <p:spPr>
          <a:xfrm>
            <a:off x="1924050" y="4074244"/>
            <a:ext cx="8188036" cy="4616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onsolas"/>
                <a:ea typeface="Consolas"/>
                <a:cs typeface="Consolas"/>
                <a:sym typeface="Consolas"/>
              </a:rPr>
              <a:t>sudo make</a:t>
            </a:r>
            <a:endParaRPr/>
          </a:p>
          <a:p>
            <a:pPr indent="0" lvl="0" marL="0" marR="0" rtl="0" algn="l">
              <a:spcBef>
                <a:spcPts val="0"/>
              </a:spcBef>
              <a:spcAft>
                <a:spcPts val="0"/>
              </a:spcAft>
              <a:buNone/>
            </a:pPr>
            <a:r>
              <a:rPr lang="es-CO" sz="1200">
                <a:solidFill>
                  <a:schemeClr val="dk1"/>
                </a:solidFill>
                <a:latin typeface="Consolas"/>
                <a:ea typeface="Consolas"/>
                <a:cs typeface="Consolas"/>
                <a:sym typeface="Consolas"/>
              </a:rPr>
              <a:t>sudo make install</a:t>
            </a:r>
            <a:endParaRPr/>
          </a:p>
        </p:txBody>
      </p:sp>
      <p:sp>
        <p:nvSpPr>
          <p:cNvPr id="468" name="Google Shape;468;p59"/>
          <p:cNvSpPr/>
          <p:nvPr/>
        </p:nvSpPr>
        <p:spPr>
          <a:xfrm>
            <a:off x="1924050" y="4676460"/>
            <a:ext cx="8188036" cy="4616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onsolas"/>
                <a:ea typeface="Consolas"/>
                <a:cs typeface="Consolas"/>
                <a:sym typeface="Consolas"/>
              </a:rPr>
              <a:t>sudo rm -rf /usr/local/src/libuv-1.8.0 &amp;&amp; cd ~/</a:t>
            </a:r>
            <a:endParaRPr/>
          </a:p>
          <a:p>
            <a:pPr indent="0" lvl="0" marL="0" marR="0" rtl="0" algn="l">
              <a:spcBef>
                <a:spcPts val="0"/>
              </a:spcBef>
              <a:spcAft>
                <a:spcPts val="0"/>
              </a:spcAft>
              <a:buNone/>
            </a:pPr>
            <a:r>
              <a:rPr lang="es-CO" sz="1200">
                <a:solidFill>
                  <a:schemeClr val="dk1"/>
                </a:solidFill>
                <a:latin typeface="Consolas"/>
                <a:ea typeface="Consolas"/>
                <a:cs typeface="Consolas"/>
                <a:sym typeface="Consolas"/>
              </a:rPr>
              <a:t>sudo ldconfig</a:t>
            </a:r>
            <a:endParaRPr sz="1200">
              <a:solidFill>
                <a:schemeClr val="dk1"/>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2" name="Shape 472"/>
        <p:cNvGrpSpPr/>
        <p:nvPr/>
      </p:nvGrpSpPr>
      <p:grpSpPr>
        <a:xfrm>
          <a:off x="0" y="0"/>
          <a:ext cx="0" cy="0"/>
          <a:chOff x="0" y="0"/>
          <a:chExt cx="0" cy="0"/>
        </a:xfrm>
      </p:grpSpPr>
      <p:sp>
        <p:nvSpPr>
          <p:cNvPr id="473" name="Google Shape;473;p60"/>
          <p:cNvSpPr txBox="1"/>
          <p:nvPr/>
        </p:nvSpPr>
        <p:spPr>
          <a:xfrm>
            <a:off x="1924050" y="320099"/>
            <a:ext cx="7886700" cy="95798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s-CO" sz="4400">
                <a:solidFill>
                  <a:schemeClr val="dk1"/>
                </a:solidFill>
                <a:latin typeface="Calibri"/>
                <a:ea typeface="Calibri"/>
                <a:cs typeface="Calibri"/>
                <a:sym typeface="Calibri"/>
              </a:rPr>
              <a:t>ASP.Net Core en Linux</a:t>
            </a:r>
            <a:endParaRPr sz="4400">
              <a:solidFill>
                <a:schemeClr val="dk1"/>
              </a:solidFill>
              <a:latin typeface="Calibri"/>
              <a:ea typeface="Calibri"/>
              <a:cs typeface="Calibri"/>
              <a:sym typeface="Calibri"/>
            </a:endParaRPr>
          </a:p>
        </p:txBody>
      </p:sp>
      <p:sp>
        <p:nvSpPr>
          <p:cNvPr id="474" name="Google Shape;474;p60"/>
          <p:cNvSpPr/>
          <p:nvPr/>
        </p:nvSpPr>
        <p:spPr>
          <a:xfrm>
            <a:off x="1996786" y="2120297"/>
            <a:ext cx="8188036"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onsolas"/>
                <a:ea typeface="Consolas"/>
                <a:cs typeface="Consolas"/>
                <a:sym typeface="Consolas"/>
              </a:rPr>
              <a:t>git clone https://github.com/aspnet/Home.git</a:t>
            </a:r>
            <a:endParaRPr sz="1200">
              <a:solidFill>
                <a:schemeClr val="dk1"/>
              </a:solidFill>
              <a:latin typeface="Consolas"/>
              <a:ea typeface="Consolas"/>
              <a:cs typeface="Consolas"/>
              <a:sym typeface="Consolas"/>
            </a:endParaRPr>
          </a:p>
        </p:txBody>
      </p:sp>
      <p:sp>
        <p:nvSpPr>
          <p:cNvPr id="475" name="Google Shape;475;p60"/>
          <p:cNvSpPr txBox="1"/>
          <p:nvPr/>
        </p:nvSpPr>
        <p:spPr>
          <a:xfrm>
            <a:off x="1996787" y="1683327"/>
            <a:ext cx="307763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1800">
                <a:solidFill>
                  <a:schemeClr val="dk1"/>
                </a:solidFill>
                <a:latin typeface="Calibri"/>
                <a:ea typeface="Calibri"/>
                <a:cs typeface="Calibri"/>
                <a:sym typeface="Calibri"/>
              </a:rPr>
              <a:t>Clonar repositorio de ejemplos</a:t>
            </a:r>
            <a:endParaRPr sz="1800">
              <a:solidFill>
                <a:schemeClr val="dk1"/>
              </a:solidFill>
              <a:latin typeface="Calibri"/>
              <a:ea typeface="Calibri"/>
              <a:cs typeface="Calibri"/>
              <a:sym typeface="Calibri"/>
            </a:endParaRPr>
          </a:p>
        </p:txBody>
      </p:sp>
      <p:sp>
        <p:nvSpPr>
          <p:cNvPr id="476" name="Google Shape;476;p60"/>
          <p:cNvSpPr/>
          <p:nvPr/>
        </p:nvSpPr>
        <p:spPr>
          <a:xfrm>
            <a:off x="1996786" y="3101009"/>
            <a:ext cx="8188036"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onsolas"/>
                <a:ea typeface="Consolas"/>
                <a:cs typeface="Consolas"/>
                <a:sym typeface="Consolas"/>
              </a:rPr>
              <a:t>cd samples/1.0.0-rc1-update1/HelloMvc</a:t>
            </a:r>
            <a:endParaRPr sz="1200">
              <a:solidFill>
                <a:schemeClr val="dk1"/>
              </a:solidFill>
              <a:latin typeface="Consolas"/>
              <a:ea typeface="Consolas"/>
              <a:cs typeface="Consolas"/>
              <a:sym typeface="Consolas"/>
            </a:endParaRPr>
          </a:p>
        </p:txBody>
      </p:sp>
      <p:sp>
        <p:nvSpPr>
          <p:cNvPr id="477" name="Google Shape;477;p60"/>
          <p:cNvSpPr txBox="1"/>
          <p:nvPr/>
        </p:nvSpPr>
        <p:spPr>
          <a:xfrm>
            <a:off x="1996786" y="2664039"/>
            <a:ext cx="576933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1800">
                <a:solidFill>
                  <a:schemeClr val="dk1"/>
                </a:solidFill>
                <a:latin typeface="Calibri"/>
                <a:ea typeface="Calibri"/>
                <a:cs typeface="Calibri"/>
                <a:sym typeface="Calibri"/>
              </a:rPr>
              <a:t>Ir al ultimo reléase estable (actualmente 1.0.0-rc1-update1 )</a:t>
            </a:r>
            <a:endParaRPr sz="1800">
              <a:solidFill>
                <a:schemeClr val="dk1"/>
              </a:solidFill>
              <a:latin typeface="Calibri"/>
              <a:ea typeface="Calibri"/>
              <a:cs typeface="Calibri"/>
              <a:sym typeface="Calibri"/>
            </a:endParaRPr>
          </a:p>
        </p:txBody>
      </p:sp>
      <p:sp>
        <p:nvSpPr>
          <p:cNvPr id="478" name="Google Shape;478;p60"/>
          <p:cNvSpPr/>
          <p:nvPr/>
        </p:nvSpPr>
        <p:spPr>
          <a:xfrm>
            <a:off x="1996786" y="4174054"/>
            <a:ext cx="8188036"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onsolas"/>
                <a:ea typeface="Consolas"/>
                <a:cs typeface="Consolas"/>
                <a:sym typeface="Consolas"/>
              </a:rPr>
              <a:t>dnu restore</a:t>
            </a:r>
            <a:endParaRPr sz="1200">
              <a:solidFill>
                <a:schemeClr val="dk1"/>
              </a:solidFill>
              <a:latin typeface="Consolas"/>
              <a:ea typeface="Consolas"/>
              <a:cs typeface="Consolas"/>
              <a:sym typeface="Consolas"/>
            </a:endParaRPr>
          </a:p>
        </p:txBody>
      </p:sp>
      <p:sp>
        <p:nvSpPr>
          <p:cNvPr id="479" name="Google Shape;479;p60"/>
          <p:cNvSpPr txBox="1"/>
          <p:nvPr/>
        </p:nvSpPr>
        <p:spPr>
          <a:xfrm>
            <a:off x="1996787" y="3737084"/>
            <a:ext cx="232121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1800">
                <a:solidFill>
                  <a:schemeClr val="dk1"/>
                </a:solidFill>
                <a:latin typeface="Calibri"/>
                <a:ea typeface="Calibri"/>
                <a:cs typeface="Calibri"/>
                <a:sym typeface="Calibri"/>
              </a:rPr>
              <a:t>Restaurar los paquetes</a:t>
            </a:r>
            <a:endParaRPr sz="1800">
              <a:solidFill>
                <a:schemeClr val="dk1"/>
              </a:solidFill>
              <a:latin typeface="Calibri"/>
              <a:ea typeface="Calibri"/>
              <a:cs typeface="Calibri"/>
              <a:sym typeface="Calibri"/>
            </a:endParaRPr>
          </a:p>
        </p:txBody>
      </p:sp>
      <p:sp>
        <p:nvSpPr>
          <p:cNvPr id="480" name="Google Shape;480;p60"/>
          <p:cNvSpPr/>
          <p:nvPr/>
        </p:nvSpPr>
        <p:spPr>
          <a:xfrm>
            <a:off x="1996786" y="5108599"/>
            <a:ext cx="8188036"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onsolas"/>
                <a:ea typeface="Consolas"/>
                <a:cs typeface="Consolas"/>
                <a:sym typeface="Consolas"/>
              </a:rPr>
              <a:t>dnx web</a:t>
            </a:r>
            <a:endParaRPr sz="1200">
              <a:solidFill>
                <a:schemeClr val="dk1"/>
              </a:solidFill>
              <a:latin typeface="Consolas"/>
              <a:ea typeface="Consolas"/>
              <a:cs typeface="Consolas"/>
              <a:sym typeface="Consolas"/>
            </a:endParaRPr>
          </a:p>
        </p:txBody>
      </p:sp>
      <p:sp>
        <p:nvSpPr>
          <p:cNvPr id="481" name="Google Shape;481;p60"/>
          <p:cNvSpPr txBox="1"/>
          <p:nvPr/>
        </p:nvSpPr>
        <p:spPr>
          <a:xfrm>
            <a:off x="1996787" y="4671629"/>
            <a:ext cx="146161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1800">
                <a:solidFill>
                  <a:schemeClr val="dk1"/>
                </a:solidFill>
                <a:latin typeface="Calibri"/>
                <a:ea typeface="Calibri"/>
                <a:cs typeface="Calibri"/>
                <a:sym typeface="Calibri"/>
              </a:rPr>
              <a:t>Lanzar el sitio</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1"/>
          <p:cNvSpPr/>
          <p:nvPr/>
        </p:nvSpPr>
        <p:spPr>
          <a:xfrm>
            <a:off x="7193280" y="984739"/>
            <a:ext cx="2082018" cy="60491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0x34:  666-G</a:t>
            </a:r>
            <a:endParaRPr sz="1800">
              <a:solidFill>
                <a:schemeClr val="lt1"/>
              </a:solidFill>
              <a:latin typeface="Calibri"/>
              <a:ea typeface="Calibri"/>
              <a:cs typeface="Calibri"/>
              <a:sym typeface="Calibri"/>
            </a:endParaRPr>
          </a:p>
        </p:txBody>
      </p:sp>
      <p:sp>
        <p:nvSpPr>
          <p:cNvPr id="487" name="Google Shape;487;p61"/>
          <p:cNvSpPr/>
          <p:nvPr/>
        </p:nvSpPr>
        <p:spPr>
          <a:xfrm>
            <a:off x="7193280" y="4288302"/>
            <a:ext cx="2082018" cy="60491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666-G</a:t>
            </a:r>
            <a:endParaRPr sz="1800">
              <a:solidFill>
                <a:schemeClr val="lt1"/>
              </a:solidFill>
              <a:latin typeface="Calibri"/>
              <a:ea typeface="Calibri"/>
              <a:cs typeface="Calibri"/>
              <a:sym typeface="Calibri"/>
            </a:endParaRPr>
          </a:p>
        </p:txBody>
      </p:sp>
      <p:sp>
        <p:nvSpPr>
          <p:cNvPr id="488" name="Google Shape;488;p61"/>
          <p:cNvSpPr/>
          <p:nvPr/>
        </p:nvSpPr>
        <p:spPr>
          <a:xfrm>
            <a:off x="7193280" y="1924930"/>
            <a:ext cx="2082018" cy="60491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CO" sz="1800">
                <a:solidFill>
                  <a:schemeClr val="lt1"/>
                </a:solidFill>
                <a:latin typeface="Calibri"/>
                <a:ea typeface="Calibri"/>
                <a:cs typeface="Calibri"/>
                <a:sym typeface="Calibri"/>
              </a:rPr>
              <a:t>0x34:  666-G</a:t>
            </a:r>
            <a:endParaRPr sz="18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2"/>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2800" u="none" cap="none" strike="noStrike">
                <a:solidFill>
                  <a:srgbClr val="AD3333"/>
                </a:solidFill>
                <a:latin typeface="Calibri"/>
                <a:ea typeface="Calibri"/>
                <a:cs typeface="Calibri"/>
                <a:sym typeface="Calibri"/>
              </a:rPr>
              <a:t>Tipos de Dato</a:t>
            </a:r>
            <a:endParaRPr/>
          </a:p>
        </p:txBody>
      </p:sp>
      <p:pic>
        <p:nvPicPr>
          <p:cNvPr id="494" name="Google Shape;494;p62"/>
          <p:cNvPicPr preferRelativeResize="0"/>
          <p:nvPr/>
        </p:nvPicPr>
        <p:blipFill rotWithShape="1">
          <a:blip r:embed="rId3">
            <a:alphaModFix/>
          </a:blip>
          <a:srcRect b="0" l="0" r="0" t="0"/>
          <a:stretch/>
        </p:blipFill>
        <p:spPr>
          <a:xfrm>
            <a:off x="2557847" y="852875"/>
            <a:ext cx="6190737" cy="5439468"/>
          </a:xfrm>
          <a:prstGeom prst="rect">
            <a:avLst/>
          </a:prstGeom>
          <a:noFill/>
          <a:ln>
            <a:noFill/>
          </a:ln>
        </p:spPr>
      </p:pic>
      <p:sp>
        <p:nvSpPr>
          <p:cNvPr id="495" name="Google Shape;495;p62"/>
          <p:cNvSpPr/>
          <p:nvPr/>
        </p:nvSpPr>
        <p:spPr>
          <a:xfrm>
            <a:off x="6173637" y="6196444"/>
            <a:ext cx="4572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1200">
                <a:solidFill>
                  <a:schemeClr val="dk1"/>
                </a:solidFill>
                <a:latin typeface="Calibri"/>
                <a:ea typeface="Calibri"/>
                <a:cs typeface="Calibri"/>
                <a:sym typeface="Calibri"/>
              </a:rPr>
              <a:t>https://msdn.microsoft.com/en-us/library/ms228360(v=vs.90).aspx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PORQUÉ C#</a:t>
            </a:r>
            <a:endParaRPr/>
          </a:p>
        </p:txBody>
      </p:sp>
      <p:sp>
        <p:nvSpPr>
          <p:cNvPr id="142" name="Google Shape;142;p18"/>
          <p:cNvSpPr txBox="1"/>
          <p:nvPr/>
        </p:nvSpPr>
        <p:spPr>
          <a:xfrm>
            <a:off x="1138915" y="1144589"/>
            <a:ext cx="8649392" cy="50167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3200">
                <a:solidFill>
                  <a:schemeClr val="dk1"/>
                </a:solidFill>
                <a:latin typeface="Calibri"/>
                <a:ea typeface="Calibri"/>
                <a:cs typeface="Calibri"/>
                <a:sym typeface="Calibri"/>
              </a:rPr>
              <a:t>Un solo lenguaje, múltiples tipos de aplicaciones, C# es de propósito general:</a:t>
            </a:r>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Web </a:t>
            </a:r>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Consola </a:t>
            </a:r>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Backend</a:t>
            </a:r>
            <a:endParaRPr b="0" i="0" sz="32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Desktop</a:t>
            </a:r>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Servicios </a:t>
            </a:r>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Mobile Apps</a:t>
            </a:r>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iOT</a:t>
            </a:r>
            <a:endParaRPr b="0" i="0" sz="32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User mode drivers</a:t>
            </a:r>
            <a:endParaRPr/>
          </a:p>
        </p:txBody>
      </p:sp>
      <p:pic>
        <p:nvPicPr>
          <p:cNvPr id="143" name="Google Shape;143;p18"/>
          <p:cNvPicPr preferRelativeResize="0"/>
          <p:nvPr/>
        </p:nvPicPr>
        <p:blipFill rotWithShape="1">
          <a:blip r:embed="rId3">
            <a:alphaModFix/>
          </a:blip>
          <a:srcRect b="0" l="0" r="0" t="0"/>
          <a:stretch/>
        </p:blipFill>
        <p:spPr>
          <a:xfrm>
            <a:off x="6783754" y="2334847"/>
            <a:ext cx="1625600" cy="1625600"/>
          </a:xfrm>
          <a:prstGeom prst="rect">
            <a:avLst/>
          </a:prstGeom>
          <a:noFill/>
          <a:ln>
            <a:noFill/>
          </a:ln>
        </p:spPr>
      </p:pic>
      <p:pic>
        <p:nvPicPr>
          <p:cNvPr id="144" name="Google Shape;144;p18"/>
          <p:cNvPicPr preferRelativeResize="0"/>
          <p:nvPr/>
        </p:nvPicPr>
        <p:blipFill rotWithShape="1">
          <a:blip r:embed="rId4">
            <a:alphaModFix/>
          </a:blip>
          <a:srcRect b="0" l="0" r="0" t="0"/>
          <a:stretch/>
        </p:blipFill>
        <p:spPr>
          <a:xfrm>
            <a:off x="6627445" y="3995439"/>
            <a:ext cx="5080000" cy="2133600"/>
          </a:xfrm>
          <a:prstGeom prst="rect">
            <a:avLst/>
          </a:prstGeom>
          <a:noFill/>
          <a:ln>
            <a:noFill/>
          </a:ln>
        </p:spPr>
      </p:pic>
      <p:pic>
        <p:nvPicPr>
          <p:cNvPr id="145" name="Google Shape;145;p18"/>
          <p:cNvPicPr preferRelativeResize="0"/>
          <p:nvPr/>
        </p:nvPicPr>
        <p:blipFill rotWithShape="1">
          <a:blip r:embed="rId5">
            <a:alphaModFix/>
          </a:blip>
          <a:srcRect b="0" l="0" r="0" t="0"/>
          <a:stretch/>
        </p:blipFill>
        <p:spPr>
          <a:xfrm>
            <a:off x="8565661" y="2334847"/>
            <a:ext cx="1625600" cy="1625600"/>
          </a:xfrm>
          <a:prstGeom prst="rect">
            <a:avLst/>
          </a:prstGeom>
          <a:noFill/>
          <a:ln>
            <a:noFill/>
          </a:ln>
        </p:spPr>
      </p:pic>
      <p:pic>
        <p:nvPicPr>
          <p:cNvPr id="146" name="Google Shape;146;p18"/>
          <p:cNvPicPr preferRelativeResize="0"/>
          <p:nvPr/>
        </p:nvPicPr>
        <p:blipFill rotWithShape="1">
          <a:blip r:embed="rId6">
            <a:alphaModFix/>
          </a:blip>
          <a:srcRect b="0" l="0" r="0" t="0"/>
          <a:stretch/>
        </p:blipFill>
        <p:spPr>
          <a:xfrm>
            <a:off x="10347568" y="2334847"/>
            <a:ext cx="1660592" cy="166059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id="500" name="Google Shape;500;p6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1" name="Google Shape;501;p63"/>
          <p:cNvSpPr txBox="1"/>
          <p:nvPr/>
        </p:nvSpPr>
        <p:spPr>
          <a:xfrm>
            <a:off x="2709864" y="3695700"/>
            <a:ext cx="6772275" cy="138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2800"/>
              <a:buFont typeface="Arial"/>
              <a:buNone/>
            </a:pPr>
            <a:r>
              <a:rPr b="1" lang="es-CO" sz="2800">
                <a:solidFill>
                  <a:srgbClr val="595959"/>
                </a:solidFill>
                <a:latin typeface="Century Gothic"/>
                <a:ea typeface="Century Gothic"/>
                <a:cs typeface="Century Gothic"/>
                <a:sym typeface="Century Gothic"/>
              </a:rPr>
              <a:t>Formando líderes </a:t>
            </a:r>
            <a:r>
              <a:rPr lang="es-CO" sz="2800">
                <a:solidFill>
                  <a:srgbClr val="595959"/>
                </a:solidFill>
                <a:latin typeface="Century Gothic"/>
                <a:ea typeface="Century Gothic"/>
                <a:cs typeface="Century Gothic"/>
                <a:sym typeface="Century Gothic"/>
              </a:rPr>
              <a:t>para la </a:t>
            </a:r>
            <a:r>
              <a:rPr b="1" lang="es-CO" sz="2800">
                <a:solidFill>
                  <a:srgbClr val="595959"/>
                </a:solidFill>
                <a:latin typeface="Century Gothic"/>
                <a:ea typeface="Century Gothic"/>
                <a:cs typeface="Century Gothic"/>
                <a:sym typeface="Century Gothic"/>
              </a:rPr>
              <a:t>construcción</a:t>
            </a:r>
            <a:r>
              <a:rPr lang="es-CO" sz="2800">
                <a:solidFill>
                  <a:srgbClr val="595959"/>
                </a:solidFill>
                <a:latin typeface="Century Gothic"/>
                <a:ea typeface="Century Gothic"/>
                <a:cs typeface="Century Gothic"/>
                <a:sym typeface="Century Gothic"/>
              </a:rPr>
              <a:t> de un nuevo </a:t>
            </a:r>
            <a:r>
              <a:rPr b="1" lang="es-CO" sz="2800">
                <a:solidFill>
                  <a:srgbClr val="595959"/>
                </a:solidFill>
                <a:latin typeface="Century Gothic"/>
                <a:ea typeface="Century Gothic"/>
                <a:cs typeface="Century Gothic"/>
                <a:sym typeface="Century Gothic"/>
              </a:rPr>
              <a:t>país en paz</a:t>
            </a:r>
            <a:endParaRPr/>
          </a:p>
        </p:txBody>
      </p:sp>
      <p:grpSp>
        <p:nvGrpSpPr>
          <p:cNvPr id="502" name="Google Shape;502;p63"/>
          <p:cNvGrpSpPr/>
          <p:nvPr/>
        </p:nvGrpSpPr>
        <p:grpSpPr>
          <a:xfrm>
            <a:off x="3101975" y="3552827"/>
            <a:ext cx="5988050" cy="1527175"/>
            <a:chOff x="3355878" y="3552997"/>
            <a:chExt cx="5986966" cy="1527698"/>
          </a:xfrm>
        </p:grpSpPr>
        <p:pic>
          <p:nvPicPr>
            <p:cNvPr id="503" name="Google Shape;503;p63"/>
            <p:cNvPicPr preferRelativeResize="0"/>
            <p:nvPr/>
          </p:nvPicPr>
          <p:blipFill rotWithShape="1">
            <a:blip r:embed="rId4">
              <a:alphaModFix/>
            </a:blip>
            <a:srcRect b="0" l="0" r="0" t="0"/>
            <a:stretch/>
          </p:blipFill>
          <p:spPr>
            <a:xfrm>
              <a:off x="3355878" y="3552997"/>
              <a:ext cx="462466" cy="835200"/>
            </a:xfrm>
            <a:prstGeom prst="rect">
              <a:avLst/>
            </a:prstGeom>
            <a:noFill/>
            <a:ln>
              <a:noFill/>
            </a:ln>
          </p:spPr>
        </p:pic>
        <p:pic>
          <p:nvPicPr>
            <p:cNvPr id="504" name="Google Shape;504;p63"/>
            <p:cNvPicPr preferRelativeResize="0"/>
            <p:nvPr/>
          </p:nvPicPr>
          <p:blipFill rotWithShape="1">
            <a:blip r:embed="rId4">
              <a:alphaModFix/>
            </a:blip>
            <a:srcRect b="0" l="0" r="0" t="0"/>
            <a:stretch/>
          </p:blipFill>
          <p:spPr>
            <a:xfrm rot="10800000">
              <a:off x="8880378" y="4245495"/>
              <a:ext cx="462466" cy="8352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19"/>
          <p:cNvPicPr preferRelativeResize="0"/>
          <p:nvPr/>
        </p:nvPicPr>
        <p:blipFill rotWithShape="1">
          <a:blip r:embed="rId3">
            <a:alphaModFix/>
          </a:blip>
          <a:srcRect b="0" l="0" r="0" t="0"/>
          <a:stretch/>
        </p:blipFill>
        <p:spPr>
          <a:xfrm>
            <a:off x="0" y="0"/>
            <a:ext cx="12191999"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PORQUÉ C#</a:t>
            </a:r>
            <a:endParaRPr/>
          </a:p>
        </p:txBody>
      </p:sp>
      <p:sp>
        <p:nvSpPr>
          <p:cNvPr id="158" name="Google Shape;158;p20"/>
          <p:cNvSpPr txBox="1"/>
          <p:nvPr/>
        </p:nvSpPr>
        <p:spPr>
          <a:xfrm>
            <a:off x="1536677" y="1144589"/>
            <a:ext cx="6197787" cy="50167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3200">
                <a:solidFill>
                  <a:schemeClr val="dk1"/>
                </a:solidFill>
                <a:latin typeface="Calibri"/>
                <a:ea typeface="Calibri"/>
                <a:cs typeface="Calibri"/>
                <a:sym typeface="Calibri"/>
              </a:rPr>
              <a:t>No esta atado a una sola plataforma</a:t>
            </a:r>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Microsoft</a:t>
            </a:r>
            <a:endParaRPr/>
          </a:p>
          <a:p>
            <a:pPr indent="-285750" lvl="2" marL="12001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Windows Desktop</a:t>
            </a:r>
            <a:endParaRPr/>
          </a:p>
          <a:p>
            <a:pPr indent="-285750" lvl="2" marL="12001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Windows Mobile</a:t>
            </a:r>
            <a:endParaRPr/>
          </a:p>
          <a:p>
            <a:pPr indent="-285750" lvl="2" marL="12001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Windows Embedded</a:t>
            </a:r>
            <a:endParaRPr b="0" i="0" sz="3200" u="none" cap="none" strike="noStrike">
              <a:solidFill>
                <a:schemeClr val="dk1"/>
              </a:solidFill>
              <a:latin typeface="Calibri"/>
              <a:ea typeface="Calibri"/>
              <a:cs typeface="Calibri"/>
              <a:sym typeface="Calibri"/>
            </a:endParaRPr>
          </a:p>
          <a:p>
            <a:pPr indent="-285750" lvl="2" marL="12001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Windows iOT</a:t>
            </a:r>
            <a:endParaRPr b="0" i="0" sz="3200" u="none" cap="none" strike="noStrike">
              <a:solidFill>
                <a:schemeClr val="dk1"/>
              </a:solidFill>
              <a:latin typeface="Calibri"/>
              <a:ea typeface="Calibri"/>
              <a:cs typeface="Calibri"/>
              <a:sym typeface="Calibri"/>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Apple</a:t>
            </a:r>
            <a:endParaRPr/>
          </a:p>
          <a:p>
            <a:pPr indent="-285750" lvl="2" marL="12001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OSX</a:t>
            </a:r>
            <a:endParaRPr/>
          </a:p>
          <a:p>
            <a:pPr indent="-285750" lvl="2" marL="12001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iOS</a:t>
            </a:r>
            <a:endParaRPr/>
          </a:p>
          <a:p>
            <a:pPr indent="-285750" lvl="1" marL="742950" marR="0" rtl="0" algn="l">
              <a:spcBef>
                <a:spcPts val="0"/>
              </a:spcBef>
              <a:spcAft>
                <a:spcPts val="0"/>
              </a:spcAft>
              <a:buClr>
                <a:schemeClr val="dk1"/>
              </a:buClr>
              <a:buSzPts val="3200"/>
              <a:buFont typeface="Arial"/>
              <a:buChar char="•"/>
            </a:pPr>
            <a:r>
              <a:rPr b="0" i="0" lang="es-CO" sz="3200" u="none" cap="none" strike="noStrike">
                <a:solidFill>
                  <a:schemeClr val="dk1"/>
                </a:solidFill>
                <a:latin typeface="Calibri"/>
                <a:ea typeface="Calibri"/>
                <a:cs typeface="Calibri"/>
                <a:sym typeface="Calibri"/>
              </a:rPr>
              <a:t>Linux</a:t>
            </a:r>
            <a:endParaRPr/>
          </a:p>
        </p:txBody>
      </p:sp>
      <p:pic>
        <p:nvPicPr>
          <p:cNvPr descr="Resultado de imagen para logo windows 10" id="159" name="Google Shape;159;p20"/>
          <p:cNvPicPr preferRelativeResize="0"/>
          <p:nvPr/>
        </p:nvPicPr>
        <p:blipFill rotWithShape="1">
          <a:blip r:embed="rId3">
            <a:alphaModFix/>
          </a:blip>
          <a:srcRect b="0" l="0" r="0" t="0"/>
          <a:stretch/>
        </p:blipFill>
        <p:spPr>
          <a:xfrm>
            <a:off x="6847715" y="1875692"/>
            <a:ext cx="1875693" cy="1875693"/>
          </a:xfrm>
          <a:prstGeom prst="rect">
            <a:avLst/>
          </a:prstGeom>
          <a:noFill/>
          <a:ln>
            <a:noFill/>
          </a:ln>
        </p:spPr>
      </p:pic>
      <p:pic>
        <p:nvPicPr>
          <p:cNvPr descr="Resultado de imagen para logo windows 10 mobile" id="160" name="Google Shape;160;p20"/>
          <p:cNvPicPr preferRelativeResize="0"/>
          <p:nvPr/>
        </p:nvPicPr>
        <p:blipFill rotWithShape="1">
          <a:blip r:embed="rId4">
            <a:alphaModFix/>
          </a:blip>
          <a:srcRect b="0" l="0" r="0" t="0"/>
          <a:stretch/>
        </p:blipFill>
        <p:spPr>
          <a:xfrm>
            <a:off x="9065330" y="1875692"/>
            <a:ext cx="3001108" cy="1688123"/>
          </a:xfrm>
          <a:prstGeom prst="rect">
            <a:avLst/>
          </a:prstGeom>
          <a:noFill/>
          <a:ln>
            <a:noFill/>
          </a:ln>
        </p:spPr>
      </p:pic>
      <p:pic>
        <p:nvPicPr>
          <p:cNvPr descr="Windows Embedded 8 Logo.png" id="161" name="Google Shape;161;p20"/>
          <p:cNvPicPr preferRelativeResize="0"/>
          <p:nvPr/>
        </p:nvPicPr>
        <p:blipFill rotWithShape="1">
          <a:blip r:embed="rId5">
            <a:alphaModFix/>
          </a:blip>
          <a:srcRect b="0" l="0" r="0" t="0"/>
          <a:stretch/>
        </p:blipFill>
        <p:spPr>
          <a:xfrm>
            <a:off x="6847715" y="3935847"/>
            <a:ext cx="4254500" cy="800100"/>
          </a:xfrm>
          <a:prstGeom prst="rect">
            <a:avLst/>
          </a:prstGeom>
          <a:noFill/>
          <a:ln>
            <a:noFill/>
          </a:ln>
        </p:spPr>
      </p:pic>
      <p:pic>
        <p:nvPicPr>
          <p:cNvPr descr="Windows Iot" id="162" name="Google Shape;162;p20"/>
          <p:cNvPicPr preferRelativeResize="0"/>
          <p:nvPr/>
        </p:nvPicPr>
        <p:blipFill rotWithShape="1">
          <a:blip r:embed="rId6">
            <a:alphaModFix/>
          </a:blip>
          <a:srcRect b="0" l="0" r="0" t="0"/>
          <a:stretch/>
        </p:blipFill>
        <p:spPr>
          <a:xfrm>
            <a:off x="6989831" y="4678831"/>
            <a:ext cx="2684195" cy="483155"/>
          </a:xfrm>
          <a:prstGeom prst="rect">
            <a:avLst/>
          </a:prstGeom>
          <a:noFill/>
          <a:ln>
            <a:noFill/>
          </a:ln>
        </p:spPr>
      </p:pic>
      <p:pic>
        <p:nvPicPr>
          <p:cNvPr descr="Resultado de imagen para logo c sharp en linux" id="163" name="Google Shape;163;p20"/>
          <p:cNvPicPr preferRelativeResize="0"/>
          <p:nvPr/>
        </p:nvPicPr>
        <p:blipFill rotWithShape="1">
          <a:blip r:embed="rId7">
            <a:alphaModFix/>
          </a:blip>
          <a:srcRect b="0" l="0" r="0" t="0"/>
          <a:stretch/>
        </p:blipFill>
        <p:spPr>
          <a:xfrm>
            <a:off x="6900844" y="5284135"/>
            <a:ext cx="4025063" cy="11763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1"/>
          <p:cNvPicPr preferRelativeResize="0"/>
          <p:nvPr/>
        </p:nvPicPr>
        <p:blipFill rotWithShape="1">
          <a:blip r:embed="rId3">
            <a:alphaModFix/>
          </a:blip>
          <a:srcRect b="0" l="0" r="0" t="0"/>
          <a:stretch/>
        </p:blipFill>
        <p:spPr>
          <a:xfrm>
            <a:off x="560083" y="0"/>
            <a:ext cx="11117554"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205811" y="160027"/>
            <a:ext cx="10515600" cy="98456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i="0" lang="es-CO" sz="4400" u="none" cap="none" strike="noStrike">
                <a:solidFill>
                  <a:srgbClr val="AD3333"/>
                </a:solidFill>
                <a:latin typeface="Calibri"/>
                <a:ea typeface="Calibri"/>
                <a:cs typeface="Calibri"/>
                <a:sym typeface="Calibri"/>
              </a:rPr>
              <a:t>EN QUE MERCADO SE USA</a:t>
            </a:r>
            <a:endParaRPr/>
          </a:p>
        </p:txBody>
      </p:sp>
      <p:sp>
        <p:nvSpPr>
          <p:cNvPr id="175" name="Google Shape;175;p22"/>
          <p:cNvSpPr txBox="1"/>
          <p:nvPr/>
        </p:nvSpPr>
        <p:spPr>
          <a:xfrm>
            <a:off x="1052787" y="1123836"/>
            <a:ext cx="4410823" cy="35394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O" sz="3200">
                <a:solidFill>
                  <a:schemeClr val="dk1"/>
                </a:solidFill>
                <a:latin typeface="Calibri"/>
                <a:ea typeface="Calibri"/>
                <a:cs typeface="Calibri"/>
                <a:sym typeface="Calibri"/>
              </a:rPr>
              <a:t>Video Juegos</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Agencias Digitales</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Aplicaciones corporativas</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Banca</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Gobierno</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Seguros</a:t>
            </a:r>
            <a:endParaRPr/>
          </a:p>
          <a:p>
            <a:pPr indent="0" lvl="0" marL="0" marR="0" rtl="0" algn="l">
              <a:spcBef>
                <a:spcPts val="0"/>
              </a:spcBef>
              <a:spcAft>
                <a:spcPts val="0"/>
              </a:spcAft>
              <a:buNone/>
            </a:pPr>
            <a:r>
              <a:rPr lang="es-CO" sz="3200">
                <a:solidFill>
                  <a:schemeClr val="dk1"/>
                </a:solidFill>
                <a:latin typeface="Calibri"/>
                <a:ea typeface="Calibri"/>
                <a:cs typeface="Calibri"/>
                <a:sym typeface="Calibri"/>
              </a:rPr>
              <a:t>Fábricas de software</a:t>
            </a:r>
            <a:endParaRPr/>
          </a:p>
        </p:txBody>
      </p:sp>
      <p:pic>
        <p:nvPicPr>
          <p:cNvPr descr="Resultado de imagen para logo unity3d" id="176" name="Google Shape;176;p22"/>
          <p:cNvPicPr preferRelativeResize="0"/>
          <p:nvPr/>
        </p:nvPicPr>
        <p:blipFill rotWithShape="1">
          <a:blip r:embed="rId3">
            <a:alphaModFix/>
          </a:blip>
          <a:srcRect b="0" l="0" r="0" t="0"/>
          <a:stretch/>
        </p:blipFill>
        <p:spPr>
          <a:xfrm>
            <a:off x="5902778" y="1263221"/>
            <a:ext cx="2746951" cy="1002999"/>
          </a:xfrm>
          <a:prstGeom prst="rect">
            <a:avLst/>
          </a:prstGeom>
          <a:noFill/>
          <a:ln>
            <a:noFill/>
          </a:ln>
        </p:spPr>
      </p:pic>
      <p:pic>
        <p:nvPicPr>
          <p:cNvPr descr="Resultado de imagen para cryengine logo" id="177" name="Google Shape;177;p22"/>
          <p:cNvPicPr preferRelativeResize="0"/>
          <p:nvPr/>
        </p:nvPicPr>
        <p:blipFill rotWithShape="1">
          <a:blip r:embed="rId4">
            <a:alphaModFix/>
          </a:blip>
          <a:srcRect b="21395" l="11861" r="11005" t="22940"/>
          <a:stretch/>
        </p:blipFill>
        <p:spPr>
          <a:xfrm>
            <a:off x="9088897" y="1144589"/>
            <a:ext cx="2430113" cy="1240265"/>
          </a:xfrm>
          <a:prstGeom prst="rect">
            <a:avLst/>
          </a:prstGeom>
          <a:noFill/>
          <a:ln>
            <a:noFill/>
          </a:ln>
        </p:spPr>
      </p:pic>
      <p:pic>
        <p:nvPicPr>
          <p:cNvPr id="178" name="Google Shape;178;p22"/>
          <p:cNvPicPr preferRelativeResize="0"/>
          <p:nvPr/>
        </p:nvPicPr>
        <p:blipFill rotWithShape="1">
          <a:blip r:embed="rId5">
            <a:alphaModFix/>
          </a:blip>
          <a:srcRect b="0" l="0" r="0" t="0"/>
          <a:stretch/>
        </p:blipFill>
        <p:spPr>
          <a:xfrm>
            <a:off x="7141265" y="4372736"/>
            <a:ext cx="3693160" cy="2077402"/>
          </a:xfrm>
          <a:prstGeom prst="rect">
            <a:avLst/>
          </a:prstGeom>
          <a:noFill/>
          <a:ln>
            <a:noFill/>
          </a:ln>
        </p:spPr>
      </p:pic>
      <p:pic>
        <p:nvPicPr>
          <p:cNvPr id="179" name="Google Shape;179;p22"/>
          <p:cNvPicPr preferRelativeResize="0"/>
          <p:nvPr/>
        </p:nvPicPr>
        <p:blipFill rotWithShape="1">
          <a:blip r:embed="rId6">
            <a:alphaModFix/>
          </a:blip>
          <a:srcRect b="0" l="0" r="0" t="0"/>
          <a:stretch/>
        </p:blipFill>
        <p:spPr>
          <a:xfrm>
            <a:off x="7141265" y="2526156"/>
            <a:ext cx="3693160" cy="1846580"/>
          </a:xfrm>
          <a:prstGeom prst="rect">
            <a:avLst/>
          </a:prstGeom>
          <a:noFill/>
          <a:ln>
            <a:noFill/>
          </a:ln>
        </p:spPr>
      </p:pic>
      <p:pic>
        <p:nvPicPr>
          <p:cNvPr id="180" name="Google Shape;180;p22"/>
          <p:cNvPicPr preferRelativeResize="0"/>
          <p:nvPr/>
        </p:nvPicPr>
        <p:blipFill rotWithShape="1">
          <a:blip r:embed="rId7">
            <a:alphaModFix/>
          </a:blip>
          <a:srcRect b="0" l="0" r="0" t="0"/>
          <a:stretch/>
        </p:blipFill>
        <p:spPr>
          <a:xfrm>
            <a:off x="940012" y="4495000"/>
            <a:ext cx="4224161" cy="2264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